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48" r:id="rId3"/>
    <p:sldId id="329" r:id="rId4"/>
    <p:sldId id="282" r:id="rId5"/>
    <p:sldId id="404" r:id="rId6"/>
    <p:sldId id="351" r:id="rId7"/>
    <p:sldId id="395" r:id="rId8"/>
    <p:sldId id="398" r:id="rId9"/>
    <p:sldId id="399" r:id="rId10"/>
    <p:sldId id="280" r:id="rId11"/>
    <p:sldId id="350" r:id="rId12"/>
    <p:sldId id="396" r:id="rId13"/>
    <p:sldId id="401" r:id="rId14"/>
    <p:sldId id="397" r:id="rId15"/>
    <p:sldId id="269" r:id="rId16"/>
    <p:sldId id="354" r:id="rId17"/>
    <p:sldId id="290" r:id="rId18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83918" autoAdjust="0"/>
  </p:normalViewPr>
  <p:slideViewPr>
    <p:cSldViewPr snapToGrid="0">
      <p:cViewPr varScale="1">
        <p:scale>
          <a:sx n="82" d="100"/>
          <a:sy n="82" d="100"/>
        </p:scale>
        <p:origin x="1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3069A-D339-4648-8243-4F01EC094DCF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4F4B8-080E-4BEB-A7A2-82D47087F4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842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F4B8-080E-4BEB-A7A2-82D47087F4C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09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73771" y="5118695"/>
            <a:ext cx="5390290" cy="4849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8038"/>
            <a:ext cx="7183438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75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31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30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63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196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326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1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65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26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68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8560-D1D6-442C-8090-2BF38D51FDF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5060-A90E-4890-8E65-948BDB9FD7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9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0064" y="804717"/>
            <a:ext cx="8896761" cy="3255818"/>
          </a:xfrm>
        </p:spPr>
        <p:txBody>
          <a:bodyPr>
            <a:normAutofit/>
          </a:bodyPr>
          <a:lstStyle/>
          <a:p>
            <a:pPr algn="ctr"/>
            <a:r>
              <a:rPr lang="da-DK" sz="4400" b="1" dirty="0">
                <a:solidFill>
                  <a:srgbClr val="002060"/>
                </a:solidFill>
                <a:latin typeface="+mn-lt"/>
              </a:rPr>
              <a:t>Velkommen til generalforsamling i </a:t>
            </a:r>
            <a:br>
              <a:rPr lang="da-DK" sz="4400" b="1" dirty="0">
                <a:solidFill>
                  <a:srgbClr val="002060"/>
                </a:solidFill>
                <a:latin typeface="+mn-lt"/>
              </a:rPr>
            </a:br>
            <a:r>
              <a:rPr lang="da-DK" sz="4400" b="1" dirty="0">
                <a:solidFill>
                  <a:srgbClr val="002060"/>
                </a:solidFill>
                <a:latin typeface="+mn-lt"/>
              </a:rPr>
              <a:t>Frivilligcenter </a:t>
            </a:r>
            <a:br>
              <a:rPr lang="da-DK" sz="4400" b="1" dirty="0">
                <a:solidFill>
                  <a:srgbClr val="002060"/>
                </a:solidFill>
                <a:latin typeface="+mn-lt"/>
              </a:rPr>
            </a:br>
            <a:r>
              <a:rPr lang="da-DK" sz="4400" b="1" dirty="0">
                <a:solidFill>
                  <a:srgbClr val="002060"/>
                </a:solidFill>
                <a:latin typeface="+mn-lt"/>
              </a:rPr>
              <a:t>Ikast-Brande </a:t>
            </a:r>
            <a:br>
              <a:rPr lang="da-DK" sz="4400" b="1" dirty="0">
                <a:solidFill>
                  <a:srgbClr val="002060"/>
                </a:solidFill>
                <a:latin typeface="+mn-lt"/>
              </a:rPr>
            </a:br>
            <a:r>
              <a:rPr lang="da-DK" sz="4400" b="1" dirty="0">
                <a:solidFill>
                  <a:srgbClr val="002060"/>
                </a:solidFill>
                <a:latin typeface="+mn-lt"/>
              </a:rPr>
              <a:t>d. 23. april 2026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57" y="4148668"/>
            <a:ext cx="3307622" cy="26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32898" y="-12660"/>
            <a:ext cx="11832689" cy="1047596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002060"/>
                </a:solidFill>
              </a:rPr>
              <a:t>Hedens Kunst</a:t>
            </a:r>
            <a:endParaRPr lang="da-DK" sz="4000" dirty="0">
              <a:solidFill>
                <a:srgbClr val="00206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65379" y="1386509"/>
            <a:ext cx="11203174" cy="5471491"/>
          </a:xfrm>
        </p:spPr>
        <p:txBody>
          <a:bodyPr>
            <a:normAutofit/>
          </a:bodyPr>
          <a:lstStyle/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da-DK" dirty="0"/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da-DK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lnSpc>
                <a:spcPct val="100000"/>
              </a:lnSpc>
              <a:buClr>
                <a:srgbClr val="92D050"/>
              </a:buClr>
              <a:buSzPts val="2790"/>
              <a:buFont typeface="Wingdings" panose="05000000000000000000" pitchFamily="2" charset="2"/>
              <a:buChar char="§"/>
            </a:pPr>
            <a:endParaRPr lang="da-DK" dirty="0"/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2790"/>
              <a:buNone/>
            </a:pPr>
            <a:endParaRPr lang="da-DK" b="1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9671">
            <a:off x="3280740" y="1153928"/>
            <a:ext cx="2793946" cy="2095459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919213" y="4509436"/>
            <a:ext cx="1737360" cy="117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6" name="AutoShape 2" descr="Fødselsdags flag til butiksvinduet - klistermærke 34 x 27 - køb 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2179">
            <a:off x="25259" y="4393130"/>
            <a:ext cx="1912317" cy="1735579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9699">
            <a:off x="9689350" y="2412578"/>
            <a:ext cx="1848829" cy="1707361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b="23253"/>
          <a:stretch>
            <a:fillRect/>
          </a:stretch>
        </p:blipFill>
        <p:spPr>
          <a:xfrm rot="21431390">
            <a:off x="7006545" y="435426"/>
            <a:ext cx="4667457" cy="1924741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5721">
            <a:off x="2046266" y="4442509"/>
            <a:ext cx="3088132" cy="2057965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7524">
            <a:off x="579707" y="688819"/>
            <a:ext cx="2310563" cy="331948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2423">
            <a:off x="5059019" y="2957987"/>
            <a:ext cx="3538073" cy="194717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134F509A-8438-B249-15AB-55B1709C06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980">
            <a:off x="8276716" y="4050084"/>
            <a:ext cx="3605217" cy="24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1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067" y="57117"/>
            <a:ext cx="119016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200" b="1" dirty="0">
                <a:solidFill>
                  <a:schemeClr val="accent5">
                    <a:lumMod val="50000"/>
                  </a:schemeClr>
                </a:solidFill>
              </a:rPr>
              <a:t>Drift af Socialkompas i Ikast-Brande Kommune </a:t>
            </a:r>
            <a:br>
              <a:rPr lang="da-DK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a-DK" sz="3100" b="1" dirty="0">
                <a:solidFill>
                  <a:schemeClr val="accent5">
                    <a:lumMod val="50000"/>
                  </a:schemeClr>
                </a:solidFill>
              </a:rPr>
              <a:t>- i et tæt samarbejde med jer - frivillige aktører og kommunale medarbejdere </a:t>
            </a:r>
            <a:r>
              <a:rPr lang="da-DK" sz="31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da-DK" sz="3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363">
            <a:off x="520458" y="1583794"/>
            <a:ext cx="5016729" cy="24754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Tekstfelt 4"/>
          <p:cNvSpPr txBox="1"/>
          <p:nvPr/>
        </p:nvSpPr>
        <p:spPr>
          <a:xfrm>
            <a:off x="1149158" y="4770338"/>
            <a:ext cx="3341561" cy="1631216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Thilde står for at drifte Socialkompas.</a:t>
            </a:r>
          </a:p>
          <a:p>
            <a:pPr algn="ctr"/>
            <a:r>
              <a:rPr lang="da-DK" sz="2000" b="1" dirty="0"/>
              <a:t>Kontakt hende gerne hvis jeres aktiviteter endnu ikke er kommet på portalen </a:t>
            </a:r>
            <a:r>
              <a:rPr lang="da-DK" sz="2000" b="1" dirty="0">
                <a:sym typeface="Wingdings" panose="05000000000000000000" pitchFamily="2" charset="2"/>
              </a:rPr>
              <a:t></a:t>
            </a:r>
            <a:endParaRPr lang="da-DK" sz="2000" b="1" dirty="0"/>
          </a:p>
        </p:txBody>
      </p:sp>
      <p:sp>
        <p:nvSpPr>
          <p:cNvPr id="3" name="Tekstfelt 2"/>
          <p:cNvSpPr txBox="1"/>
          <p:nvPr/>
        </p:nvSpPr>
        <p:spPr>
          <a:xfrm>
            <a:off x="6096000" y="4126595"/>
            <a:ext cx="5618480" cy="2308324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/>
              <a:t>Vi arbejder fortsat med: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/>
              <a:t>PR – Styrke kendskabet til portalen.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/>
              <a:t>At få flere lokale tilbud og aktiviteter med.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/>
              <a:t>At flere borgere får kendskab til og bruger portalen.</a:t>
            </a:r>
          </a:p>
        </p:txBody>
      </p:sp>
      <p:sp>
        <p:nvSpPr>
          <p:cNvPr id="6" name="Tekstfelt 5"/>
          <p:cNvSpPr txBox="1"/>
          <p:nvPr/>
        </p:nvSpPr>
        <p:spPr>
          <a:xfrm rot="361049">
            <a:off x="9565133" y="1304958"/>
            <a:ext cx="2122858" cy="1938992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ln>
                  <a:solidFill>
                    <a:schemeClr val="tx1"/>
                  </a:solidFill>
                </a:ln>
              </a:rPr>
              <a:t>Antal godkendte tilbud på portalen er stigende.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69A92EF-3AD9-5E0E-85F7-0F8DA28E43FB}"/>
              </a:ext>
            </a:extLst>
          </p:cNvPr>
          <p:cNvSpPr txBox="1"/>
          <p:nvPr/>
        </p:nvSpPr>
        <p:spPr>
          <a:xfrm rot="361049">
            <a:off x="6362874" y="1927544"/>
            <a:ext cx="2122858" cy="830997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ln>
                  <a:solidFill>
                    <a:schemeClr val="tx1"/>
                  </a:solidFill>
                </a:ln>
              </a:rPr>
              <a:t>Antal visninger er stigende.</a:t>
            </a:r>
          </a:p>
        </p:txBody>
      </p:sp>
    </p:spTree>
    <p:extLst>
      <p:ext uri="{BB962C8B-B14F-4D97-AF65-F5344CB8AC3E}">
        <p14:creationId xmlns:p14="http://schemas.microsoft.com/office/powerpoint/2010/main" val="250018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462" y="372419"/>
            <a:ext cx="10515600" cy="739408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002060"/>
                </a:solidFill>
              </a:rPr>
              <a:t>Selvhjælp Ikast-Brande</a:t>
            </a:r>
            <a:br>
              <a:rPr lang="da-DK" b="1" dirty="0">
                <a:solidFill>
                  <a:srgbClr val="002060"/>
                </a:solidFill>
              </a:rPr>
            </a:br>
            <a:endParaRPr lang="da-DK" sz="36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1900">
            <a:off x="5948522" y="423052"/>
            <a:ext cx="4262130" cy="2695664"/>
          </a:xfrm>
        </p:spPr>
      </p:pic>
      <p:sp>
        <p:nvSpPr>
          <p:cNvPr id="5" name="Tekstfelt 4"/>
          <p:cNvSpPr txBox="1"/>
          <p:nvPr/>
        </p:nvSpPr>
        <p:spPr>
          <a:xfrm>
            <a:off x="7432250" y="3463999"/>
            <a:ext cx="4543192" cy="317009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for 2025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20 nye grupper er startet op i løbet af 2025.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Yderlig 4 nye grupper er startet op allerede i 1. kvartal af 2026.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 alt 31 Samtale- og Netværksgrupper er aktive pr. 31. december 2025.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 alt 30 frivillige tovholder og 6 facilitatorer er tilknyttet.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 alt 205 personer deltager i en samtale- eller netværksgruppe pr. 31. december 2025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D953832-A16D-9925-2041-910141D399A6}"/>
              </a:ext>
            </a:extLst>
          </p:cNvPr>
          <p:cNvSpPr txBox="1"/>
          <p:nvPr/>
        </p:nvSpPr>
        <p:spPr>
          <a:xfrm>
            <a:off x="723404" y="876370"/>
            <a:ext cx="4146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6"/>
                </a:solidFill>
              </a:rPr>
              <a:t>Eksempler på temaer for samtalegrupper: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Angst og 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Fibromyalgi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Kroniske smerter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Pårørende til kronisk syge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Senfølger seksuelt misbrugte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Sorggrupper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08E6FAD-2068-2F97-41BC-F62CD5ED3ABD}"/>
              </a:ext>
            </a:extLst>
          </p:cNvPr>
          <p:cNvSpPr txBox="1"/>
          <p:nvPr/>
        </p:nvSpPr>
        <p:spPr>
          <a:xfrm rot="10800000" flipV="1">
            <a:off x="723404" y="4057233"/>
            <a:ext cx="42891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6"/>
                </a:solidFill>
              </a:rPr>
              <a:t>Eksempler på temaer for netværksgrupper: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Brætspil – Unge x 2 og 40+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Café Netværk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Gå-hold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Mandehold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Strikke-kolleger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71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0A1D8-A540-18A5-6C6B-104DB9C1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20" y="-21451"/>
            <a:ext cx="10515600" cy="1325563"/>
          </a:xfrm>
        </p:spPr>
        <p:txBody>
          <a:bodyPr/>
          <a:lstStyle/>
          <a:p>
            <a:r>
              <a:rPr lang="da-DK" b="1" dirty="0">
                <a:solidFill>
                  <a:srgbClr val="002060"/>
                </a:solidFill>
              </a:rPr>
              <a:t>Donationer i 2025</a:t>
            </a:r>
          </a:p>
        </p:txBody>
      </p:sp>
      <p:pic>
        <p:nvPicPr>
          <p:cNvPr id="2050" name="Picture 2" descr="Home - Society of Lifestyle">
            <a:extLst>
              <a:ext uri="{FF2B5EF4-FFF2-40B4-BE49-F238E27FC236}">
                <a16:creationId xmlns:a16="http://schemas.microsoft.com/office/drawing/2014/main" id="{29729DE1-A9AA-1439-0517-57F5EBE5A0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288">
            <a:off x="1260792" y="1838961"/>
            <a:ext cx="4338167" cy="190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4EB6CD6-017E-564F-B44C-DD63010D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6720">
            <a:off x="6713104" y="1065626"/>
            <a:ext cx="4314665" cy="193543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4BA08A5-2C2B-D501-160A-64B17F1E3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9377">
            <a:off x="5374481" y="4154914"/>
            <a:ext cx="6126640" cy="102110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F0F09CE-9C2C-83C8-BEA7-493628EDF670}"/>
              </a:ext>
            </a:extLst>
          </p:cNvPr>
          <p:cNvSpPr txBox="1"/>
          <p:nvPr/>
        </p:nvSpPr>
        <p:spPr>
          <a:xfrm>
            <a:off x="548640" y="5266020"/>
            <a:ext cx="4643120" cy="120032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/>
              <a:t>Kr. 5.000 til mentorforløb </a:t>
            </a:r>
          </a:p>
          <a:p>
            <a:r>
              <a:rPr lang="da-DK" sz="2400" dirty="0"/>
              <a:t>Kr. 10.000 til div. nyt inventar</a:t>
            </a:r>
          </a:p>
          <a:p>
            <a:r>
              <a:rPr lang="da-DK" sz="2400" dirty="0"/>
              <a:t>Kr. 7.800 komfur og emhætte nr. 16</a:t>
            </a:r>
          </a:p>
        </p:txBody>
      </p:sp>
    </p:spTree>
    <p:extLst>
      <p:ext uri="{BB962C8B-B14F-4D97-AF65-F5344CB8AC3E}">
        <p14:creationId xmlns:p14="http://schemas.microsoft.com/office/powerpoint/2010/main" val="158400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582">
            <a:off x="9496096" y="254007"/>
            <a:ext cx="2019355" cy="20193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35" y="235820"/>
            <a:ext cx="9656683" cy="654895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rgbClr val="002060"/>
                </a:solidFill>
              </a:rPr>
              <a:t>Nyt og spændende i støbeskeen for 2026: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022" y="1005841"/>
            <a:ext cx="11796698" cy="58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sz="2000" dirty="0"/>
              <a:t>Grundfinansieringen fra Social- og Boligstyrelsen er bliver hævet og PL reguleret.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sz="2000" dirty="0"/>
              <a:t>Ny Brætspilscafé for unge i Brande.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sz="2000" dirty="0"/>
              <a:t>Søger nye midler til nyt psykiatri projekt.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sz="2000" dirty="0">
                <a:sym typeface="Wingdings" panose="05000000000000000000" pitchFamily="2" charset="2"/>
              </a:rPr>
              <a:t>Frivilligcentrenes rolle i fremtiden - måske nyt navn, logo og hjemmeside??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sz="2000" dirty="0"/>
              <a:t>Øget fokus på at anerkendende vores frivillige – bl.a. sommerfest.</a:t>
            </a:r>
            <a:endParaRPr lang="da-DK" sz="1000" dirty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sz="2000" dirty="0"/>
              <a:t>Samarbejde med Familieretshuset.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sz="2000" dirty="0"/>
              <a:t>Øget synlighed - måske lokale ”kontorpladser” fra efteråret??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sz="2000" dirty="0"/>
              <a:t> Ny ansøgning til TrygFonden - specielt med fokus på unge.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sz="2000" dirty="0"/>
              <a:t>Fællesskabspris og </a:t>
            </a:r>
            <a:r>
              <a:rPr lang="da-DK" sz="2000" dirty="0" err="1"/>
              <a:t>FrivilligFejring</a:t>
            </a:r>
            <a:r>
              <a:rPr lang="da-DK" sz="2000" dirty="0"/>
              <a:t>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sz="2000" dirty="0"/>
              <a:t>EFTERLYSNING!!!! Mangler en frivillig hausfrau. Er det dig? Eller kender du måske en? </a:t>
            </a:r>
            <a:r>
              <a:rPr lang="da-DK" sz="2000" dirty="0">
                <a:sym typeface="Wingdings" panose="05000000000000000000" pitchFamily="2" charset="2"/>
              </a:rPr>
              <a:t></a:t>
            </a:r>
            <a:endParaRPr lang="da-DK" sz="2000" dirty="0"/>
          </a:p>
          <a:p>
            <a:pPr marL="0" indent="0">
              <a:lnSpc>
                <a:spcPct val="100000"/>
              </a:lnSpc>
              <a:buClr>
                <a:srgbClr val="92D050"/>
              </a:buClr>
              <a:buNone/>
            </a:pP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124032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3629"/>
            <a:ext cx="12002703" cy="1164656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002060"/>
                </a:solidFill>
              </a:rPr>
              <a:t>Skal udarbejde ny aktivitetsplan – for 2027 og 2028</a:t>
            </a:r>
            <a:br>
              <a:rPr lang="da-DK" b="1" dirty="0">
                <a:solidFill>
                  <a:srgbClr val="002060"/>
                </a:solidFill>
              </a:rPr>
            </a:br>
            <a:r>
              <a:rPr lang="da-DK" sz="2400" b="1" dirty="0">
                <a:solidFill>
                  <a:srgbClr val="002060"/>
                </a:solidFill>
              </a:rPr>
              <a:t>- et ”fælles” produkt med input fra mellemmer, samarbejdspartnere, bestyrelse, medarbejdere og ledelse.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517" r="44" b="-1443"/>
          <a:stretch/>
        </p:blipFill>
        <p:spPr>
          <a:xfrm rot="21152773">
            <a:off x="601813" y="1896827"/>
            <a:ext cx="2684480" cy="353671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felt 2"/>
          <p:cNvSpPr txBox="1"/>
          <p:nvPr/>
        </p:nvSpPr>
        <p:spPr>
          <a:xfrm>
            <a:off x="3896198" y="1395684"/>
            <a:ext cx="3708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latin typeface="Comic Sans MS" panose="030F0702030302020204" pitchFamily="66" charset="0"/>
              </a:rPr>
              <a:t>I aktivitetsplanen for 2025 og 26 havde vi specielt fokus på 5 indsatsområder.</a:t>
            </a:r>
          </a:p>
          <a:p>
            <a:endParaRPr lang="da-DK" sz="1000" b="1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Comic Sans MS" panose="030F0702030302020204" pitchFamily="66" charset="0"/>
              </a:rPr>
              <a:t>Involvering og samarbejde med projekt </a:t>
            </a:r>
            <a:r>
              <a:rPr lang="da-DK" i="1" dirty="0">
                <a:latin typeface="Comic Sans MS" panose="030F0702030302020204" pitchFamily="66" charset="0"/>
              </a:rPr>
              <a:t>Fællesskaber uden grænser</a:t>
            </a:r>
            <a:r>
              <a:rPr lang="da-DK" dirty="0">
                <a:latin typeface="Comic Sans MS" panose="030F0702030302020204" pitchFamily="66" charset="0"/>
              </a:rPr>
              <a:t>.                                                                    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Comic Sans MS" panose="030F0702030302020204" pitchFamily="66" charset="0"/>
              </a:rPr>
              <a:t>Styrkelse og videreudvikling af tilbud inden for </a:t>
            </a:r>
            <a:r>
              <a:rPr lang="da-DK" i="1" dirty="0">
                <a:latin typeface="Comic Sans MS" panose="030F0702030302020204" pitchFamily="66" charset="0"/>
              </a:rPr>
              <a:t>Selvhjælp Ikast-Brande</a:t>
            </a:r>
            <a:r>
              <a:rPr lang="da-DK" dirty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Comic Sans MS" panose="030F0702030302020204" pitchFamily="66" charset="0"/>
              </a:rPr>
              <a:t>Medvirke til oprettelse af flere rummelige </a:t>
            </a:r>
            <a:r>
              <a:rPr lang="da-DK" i="1" dirty="0">
                <a:latin typeface="Comic Sans MS" panose="030F0702030302020204" pitchFamily="66" charset="0"/>
              </a:rPr>
              <a:t>netværksgrupper og inkluderende fællesskaber </a:t>
            </a:r>
            <a:r>
              <a:rPr lang="da-DK" dirty="0">
                <a:latin typeface="Comic Sans MS" panose="030F0702030302020204" pitchFamily="66" charset="0"/>
              </a:rPr>
              <a:t>for ”nye” målgrupper.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Comic Sans MS" panose="030F0702030302020204" pitchFamily="66" charset="0"/>
              </a:rPr>
              <a:t>Øge specifikke målgruppers </a:t>
            </a:r>
            <a:r>
              <a:rPr lang="da-DK" i="1" dirty="0">
                <a:latin typeface="Comic Sans MS" panose="030F0702030302020204" pitchFamily="66" charset="0"/>
              </a:rPr>
              <a:t>kendskab til Frivilligcentret</a:t>
            </a:r>
            <a:r>
              <a:rPr lang="da-DK" dirty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Comic Sans MS" panose="030F0702030302020204" pitchFamily="66" charset="0"/>
              </a:rPr>
              <a:t>Styrke udbredelsen af </a:t>
            </a:r>
            <a:r>
              <a:rPr lang="da-DK" i="1" dirty="0">
                <a:latin typeface="Comic Sans MS" panose="030F0702030302020204" pitchFamily="66" charset="0"/>
              </a:rPr>
              <a:t>Socialkompas i Ikast-Brande </a:t>
            </a:r>
            <a:r>
              <a:rPr lang="da-DK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15AFD03-7001-25F0-0175-E3ED65488A29}"/>
              </a:ext>
            </a:extLst>
          </p:cNvPr>
          <p:cNvSpPr txBox="1"/>
          <p:nvPr/>
        </p:nvSpPr>
        <p:spPr>
          <a:xfrm>
            <a:off x="8219440" y="2286000"/>
            <a:ext cx="3495040" cy="35394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6"/>
                </a:solidFill>
              </a:rPr>
              <a:t>Hvad skal vores indsatsområder være i 2027 og 28???</a:t>
            </a:r>
          </a:p>
          <a:p>
            <a:endParaRPr lang="da-DK" sz="2800" dirty="0">
              <a:solidFill>
                <a:schemeClr val="accent6"/>
              </a:solidFill>
            </a:endParaRPr>
          </a:p>
          <a:p>
            <a:r>
              <a:rPr lang="da-DK" sz="2800" dirty="0">
                <a:solidFill>
                  <a:schemeClr val="accent6"/>
                </a:solidFill>
              </a:rPr>
              <a:t>Mulighed for at komme med jeres bud under kaffen.</a:t>
            </a:r>
          </a:p>
          <a:p>
            <a:r>
              <a:rPr lang="da-DK" sz="2800" dirty="0">
                <a:solidFill>
                  <a:schemeClr val="accent6"/>
                </a:solidFill>
              </a:rPr>
              <a:t>På forhånd tak </a:t>
            </a:r>
            <a:r>
              <a:rPr lang="da-DK" sz="2800" dirty="0"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endParaRPr lang="da-DK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3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319" y="57116"/>
            <a:ext cx="10515600" cy="1325563"/>
          </a:xfrm>
        </p:spPr>
        <p:txBody>
          <a:bodyPr/>
          <a:lstStyle/>
          <a:p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Personalestatus i Frivilligcentret d.d.: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4660" y="1141357"/>
            <a:ext cx="11728383" cy="3561994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b="1" dirty="0"/>
              <a:t> Natasja</a:t>
            </a:r>
            <a:r>
              <a:rPr lang="da-DK" dirty="0"/>
              <a:t>  	Virksomhedspraktikant i tidsbegrænset periode – P.t. 6 timer om 		ugen.</a:t>
            </a:r>
            <a:endParaRPr lang="da-DK" sz="18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b="1" dirty="0"/>
              <a:t> Evelynn</a:t>
            </a:r>
            <a:r>
              <a:rPr lang="da-DK" dirty="0"/>
              <a:t> 	Administrativ medarbejder bl.a. vedr. markedsføring og 				hjemmeside. 6 timer om ugen.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b="1" dirty="0"/>
              <a:t> Thilde</a:t>
            </a:r>
            <a:r>
              <a:rPr lang="da-DK" dirty="0"/>
              <a:t>  	Projektmedarbejder – i 2026 på </a:t>
            </a:r>
            <a:r>
              <a:rPr lang="da-DK" i="1" dirty="0"/>
              <a:t>Socialkompas</a:t>
            </a:r>
            <a:r>
              <a:rPr lang="da-DK" dirty="0"/>
              <a:t> og </a:t>
            </a:r>
            <a:r>
              <a:rPr lang="da-DK" i="1" dirty="0"/>
              <a:t>Selvhjælp</a:t>
            </a:r>
            <a:r>
              <a:rPr lang="da-DK" dirty="0"/>
              <a:t>.                                      		25 timer om ugen.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da-DK" b="1" dirty="0"/>
              <a:t> Vibeke</a:t>
            </a:r>
            <a:r>
              <a:rPr lang="da-DK" dirty="0"/>
              <a:t>  	Centerleder – ca. 37 timer om ugen </a:t>
            </a:r>
            <a:r>
              <a:rPr lang="da-DK" b="1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da-DK" b="1" dirty="0">
              <a:solidFill>
                <a:srgbClr val="92D050"/>
              </a:solidFill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275">
            <a:off x="9069664" y="4148143"/>
            <a:ext cx="1746518" cy="1746518"/>
          </a:xfrm>
          <a:prstGeom prst="rect">
            <a:avLst/>
          </a:prstGeom>
        </p:spPr>
      </p:pic>
      <p:pic>
        <p:nvPicPr>
          <p:cNvPr id="2050" name="Picture 2" descr="https://frivilligcenterikast-brande.dk/files/2024/05/20240507_125836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225">
            <a:off x="1272989" y="4728784"/>
            <a:ext cx="1761549" cy="17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77028">
            <a:off x="5465672" y="4488827"/>
            <a:ext cx="1392193" cy="16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0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subTitle" idx="1"/>
          </p:nvPr>
        </p:nvSpPr>
        <p:spPr>
          <a:xfrm>
            <a:off x="274811" y="32701"/>
            <a:ext cx="11184291" cy="74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a-DK" sz="4400" b="1" dirty="0">
                <a:solidFill>
                  <a:srgbClr val="002060"/>
                </a:solidFill>
              </a:rPr>
              <a:t>En afsluttende tak</a:t>
            </a:r>
            <a:r>
              <a:rPr lang="da-DK" sz="4400" dirty="0">
                <a:solidFill>
                  <a:srgbClr val="002060"/>
                </a:solidFill>
              </a:rPr>
              <a:t>……</a:t>
            </a:r>
          </a:p>
          <a:p>
            <a:endParaRPr lang="da-DK" sz="16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/>
              <a:t>Til hele bestyrelsen for en stor indsats og et rigtig godt samarbejde. </a:t>
            </a:r>
          </a:p>
          <a:p>
            <a:pPr>
              <a:buClr>
                <a:srgbClr val="002060"/>
              </a:buClr>
            </a:pPr>
            <a:r>
              <a:rPr lang="da-DK" dirty="0"/>
              <a:t>Specielt tak til Per for hans mange år i bestyrelsen.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/>
              <a:t>Tak til § 18 udvalget for jeres indsats med god sparring omkring en fornuftig og sund uddeling af midlerne i puljen.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/>
              <a:t>Tak til alle jer - vores medlemmer - for godt samarbejde, støtte og opbakning.</a:t>
            </a:r>
            <a:endParaRPr lang="da-DK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/>
              <a:t>Tak til øvrige samarbejdspartnere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for gode konstruktive samarbejder.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da-DK" dirty="0"/>
              <a:t>Tak til medarbejdere.</a:t>
            </a:r>
          </a:p>
          <a:p>
            <a:endParaRPr lang="da-DK" sz="400" dirty="0"/>
          </a:p>
          <a:p>
            <a:endParaRPr lang="da-DK" sz="400" dirty="0"/>
          </a:p>
          <a:p>
            <a:r>
              <a:rPr lang="da-DK" sz="2800" b="1" i="1" dirty="0">
                <a:solidFill>
                  <a:srgbClr val="002060"/>
                </a:solidFill>
              </a:rPr>
              <a:t>Fortæl gerne andre om os!!</a:t>
            </a:r>
            <a:endParaRPr lang="da-DK" sz="2000" b="1" i="1" dirty="0">
              <a:solidFill>
                <a:srgbClr val="002060"/>
              </a:solidFill>
            </a:endParaRPr>
          </a:p>
          <a:p>
            <a:r>
              <a:rPr lang="da-DK" sz="2000" b="1" i="1" dirty="0">
                <a:solidFill>
                  <a:srgbClr val="002060"/>
                </a:solidFill>
              </a:rPr>
              <a:t>- Fortæl hvem vi er, hvad vi kan bruges til og bidrage med. </a:t>
            </a:r>
          </a:p>
          <a:p>
            <a:r>
              <a:rPr lang="da-DK" sz="2000" b="1" i="1" dirty="0">
                <a:solidFill>
                  <a:srgbClr val="002060"/>
                </a:solidFill>
              </a:rPr>
              <a:t>Vi vil meget gerne have flere legekammerater og medvirke til </a:t>
            </a:r>
          </a:p>
          <a:p>
            <a:r>
              <a:rPr lang="da-DK" sz="2000" b="1" i="1" dirty="0">
                <a:solidFill>
                  <a:srgbClr val="002060"/>
                </a:solidFill>
              </a:rPr>
              <a:t>endnu flere aktiviteter, tilbud og sunde fællesskaber </a:t>
            </a:r>
            <a:r>
              <a:rPr lang="da-DK" sz="2000" b="1" i="1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da-DK" sz="2000" b="1" i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da-DK"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da-DK"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3286">
            <a:off x="9623703" y="4499194"/>
            <a:ext cx="2016963" cy="130161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962">
            <a:off x="494630" y="4277215"/>
            <a:ext cx="2325572" cy="22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148" y="234394"/>
            <a:ext cx="10515600" cy="638619"/>
          </a:xfrm>
        </p:spPr>
        <p:txBody>
          <a:bodyPr>
            <a:normAutofit/>
          </a:bodyPr>
          <a:lstStyle/>
          <a:p>
            <a:pPr algn="ctr"/>
            <a:r>
              <a:rPr lang="da-DK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Dagsorden til generalforsamling i Frivilligcenter Ikast-Brande  -  torsdag d. 23. april 2026</a:t>
            </a:r>
            <a:endParaRPr lang="da-DK" sz="2400" b="1" dirty="0">
              <a:solidFill>
                <a:srgbClr val="00206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25" y="4881067"/>
            <a:ext cx="2297624" cy="1860629"/>
          </a:xfrm>
          <a:prstGeom prst="rect">
            <a:avLst/>
          </a:prstGeom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216567" y="685800"/>
            <a:ext cx="11588817" cy="590750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800" dirty="0"/>
              <a:t>1.	Valg af dirigent.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2.	Valg af referent.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3.	Valg af 2 stemmetællere</a:t>
            </a:r>
            <a:r>
              <a:rPr lang="da-DK" sz="3000" dirty="0"/>
              <a:t>.</a:t>
            </a:r>
          </a:p>
          <a:p>
            <a:pPr marL="914400" indent="-914400">
              <a:lnSpc>
                <a:spcPct val="120000"/>
              </a:lnSpc>
              <a:spcBef>
                <a:spcPts val="0"/>
              </a:spcBef>
              <a:buAutoNum type="arabicPeriod" startAt="4"/>
            </a:pPr>
            <a:r>
              <a:rPr lang="da-DK" sz="4600" b="1" dirty="0">
                <a:solidFill>
                  <a:srgbClr val="002060"/>
                </a:solidFill>
              </a:rPr>
              <a:t>Bestyrelsens årsberetning - forelægges mundtligt. </a:t>
            </a:r>
          </a:p>
          <a:p>
            <a:pPr marL="914400" indent="-914400">
              <a:lnSpc>
                <a:spcPct val="120000"/>
              </a:lnSpc>
              <a:spcBef>
                <a:spcPts val="0"/>
              </a:spcBef>
              <a:buAutoNum type="arabicPeriod" startAt="4"/>
            </a:pPr>
            <a:r>
              <a:rPr lang="da-DK" sz="3700" dirty="0"/>
              <a:t>Forelæggelse af regnskab til godkendelse.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6.	Forelæggelse af budget for indeværende år til godkendelse.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Herunder fastsættelse af kontingent.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7.	Valg af bestyrelsesmedlemmer for 2 år – i lige år vælges 3 bestyrelsesmedlemmer og i ulige år vælges 4 bestyrelsesmedlemmer.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På valg 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Per Villumsen	 		Modtager ikke genvalg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Emma Jacobsen		Modtager genvalg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Peder Fenger			Modtager genvalg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Desuden vælges et 4. bestyrelsesmedlem – kun for et år – da et bestyrelsesmedlem har været nødt til at stoppe midt i sin valgperiode af personlige årsager.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Som medlem har man mulighed for at pege på kandidater til bestyrelsen på dagen.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Valgbare til bestyrelsen er medlemmer af Frivilligcentret. Jf.  §3 stk. 1.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Hvert medlem, der har betalt kontingent, er stemmeberettiget med 1 stemme.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8.	Valg af en 1. og 2. suppleant for 1 år.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1. suppleant Lotte Lassesen 		</a:t>
            </a:r>
            <a:r>
              <a:rPr lang="da-DK" sz="3700"/>
              <a:t>Modtager genvalg</a:t>
            </a:r>
            <a:endParaRPr lang="da-DK" sz="37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2. suppleant 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a-DK" sz="3700" dirty="0"/>
              <a:t>9.	Valg af 2 personer til §18 udvalget.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	Margit Lysgaard og Henning Busk	Modtager begge genvalg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10.	Valg af registreret revisor for 1 år.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11.	Indkomne forslag.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3700" dirty="0"/>
              <a:t>12.	Eventuelt.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383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3331" y="659218"/>
            <a:ext cx="10986448" cy="1415349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002060"/>
                </a:solidFill>
              </a:rPr>
              <a:t>Bestyrelsens årsberetning for 2025 </a:t>
            </a:r>
            <a:br>
              <a:rPr lang="da-DK" b="1" dirty="0">
                <a:solidFill>
                  <a:srgbClr val="002060"/>
                </a:solidFill>
              </a:rPr>
            </a:br>
            <a:endParaRPr lang="da-DK" sz="3600" b="1" dirty="0">
              <a:solidFill>
                <a:srgbClr val="00206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32" y="2813900"/>
            <a:ext cx="3281457" cy="26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1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014" y="647700"/>
            <a:ext cx="2835554" cy="5557838"/>
          </a:xfrm>
        </p:spPr>
        <p:txBody>
          <a:bodyPr anchor="ctr">
            <a:normAutofit/>
          </a:bodyPr>
          <a:lstStyle/>
          <a:p>
            <a:r>
              <a:rPr lang="da-DK" sz="3600" b="1" dirty="0">
                <a:solidFill>
                  <a:srgbClr val="002060"/>
                </a:solidFill>
              </a:rPr>
              <a:t>Har generelt oplevet en meget positiv udvikling i 2025 </a:t>
            </a:r>
            <a:r>
              <a:rPr lang="da-DK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da-DK" sz="3600" b="1" dirty="0">
              <a:solidFill>
                <a:srgbClr val="00206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16568" y="187035"/>
            <a:ext cx="3939896" cy="6452755"/>
          </a:xfrm>
        </p:spPr>
        <p:txBody>
          <a:bodyPr anchor="ctr">
            <a:normAutofit lnSpcReduction="10000"/>
          </a:bodyPr>
          <a:lstStyle/>
          <a:p>
            <a:pPr marL="0" indent="0">
              <a:buClr>
                <a:srgbClr val="002060"/>
              </a:buClr>
              <a:buSzPts val="2790"/>
              <a:buNone/>
            </a:pPr>
            <a:endParaRPr lang="da-DK" sz="2000" b="1" i="1" dirty="0"/>
          </a:p>
          <a:p>
            <a:pPr marL="0" indent="0">
              <a:buClr>
                <a:srgbClr val="002060"/>
              </a:buClr>
              <a:buSzPts val="2790"/>
              <a:buNone/>
            </a:pPr>
            <a:r>
              <a:rPr lang="da-DK" sz="2000" b="1" i="1" dirty="0"/>
              <a:t>Flere kender os og ved </a:t>
            </a:r>
          </a:p>
          <a:p>
            <a:pPr marL="0" indent="0">
              <a:buClr>
                <a:srgbClr val="002060"/>
              </a:buClr>
              <a:buSzPts val="2790"/>
              <a:buNone/>
            </a:pPr>
            <a:r>
              <a:rPr lang="da-DK" sz="2000" b="1" i="1" dirty="0"/>
              <a:t>hvem / hvad vi er!</a:t>
            </a:r>
          </a:p>
          <a:p>
            <a:pPr marL="0" indent="0">
              <a:buClr>
                <a:srgbClr val="002060"/>
              </a:buClr>
              <a:buSzPts val="2790"/>
              <a:buNone/>
            </a:pPr>
            <a:endParaRPr lang="da-DK" sz="2000" b="1" i="1" dirty="0"/>
          </a:p>
          <a:p>
            <a:pPr marL="0" indent="0">
              <a:buClr>
                <a:srgbClr val="002060"/>
              </a:buClr>
              <a:buSzPts val="2790"/>
              <a:buNone/>
            </a:pPr>
            <a:r>
              <a:rPr lang="da-DK" sz="1600" dirty="0"/>
              <a:t>Bevirker bl.a.:</a:t>
            </a:r>
          </a:p>
          <a:p>
            <a:pPr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sz="1600" dirty="0"/>
              <a:t>Stigning i antal henvendelser på tlf. og mails fra foreninger / frivillige. </a:t>
            </a:r>
          </a:p>
          <a:p>
            <a:pPr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sz="1600" dirty="0"/>
              <a:t>Stigning i henvendelser fra kommunale medarbejdere - ”brobygning” / behov for nye tilbud. </a:t>
            </a:r>
          </a:p>
          <a:p>
            <a:pPr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sz="1600" dirty="0"/>
              <a:t>Stigning i antal af borgere, som kontakter os - vejledning til at blive frivillig / hjælp til at blive guidet ud i foreningslivet og blive inkluderer i et frivilligt fællesskab.</a:t>
            </a:r>
          </a:p>
          <a:p>
            <a:pPr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sz="1600" dirty="0"/>
              <a:t>Stigning i lokalebooking. (920 bookinger i 2026)</a:t>
            </a:r>
          </a:p>
          <a:p>
            <a:pPr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sz="1600" dirty="0"/>
              <a:t>Nye medlemmer. (8 nye i 2025)</a:t>
            </a:r>
          </a:p>
          <a:p>
            <a:pPr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sz="1600" dirty="0"/>
              <a:t>Stigende interesse for vores tilbud – bl.a. selvhjælp og økonomiske rådgivning. </a:t>
            </a:r>
          </a:p>
          <a:p>
            <a:pPr>
              <a:buClr>
                <a:srgbClr val="002060"/>
              </a:buClr>
              <a:buSzPts val="2790"/>
              <a:buFont typeface="Wingdings" panose="05000000000000000000" pitchFamily="2" charset="2"/>
              <a:buChar char="§"/>
            </a:pPr>
            <a:r>
              <a:rPr lang="da-DK" sz="1600" dirty="0"/>
              <a:t>Tilgang af nye frivillige. Både igangsættere, tovholder, mentorer og ny økonomisk rådgiver i Brande.</a:t>
            </a:r>
          </a:p>
          <a:p>
            <a:pPr marL="0" lvl="0" indent="0">
              <a:buClr>
                <a:schemeClr val="dk1"/>
              </a:buClr>
              <a:buSzPts val="2790"/>
              <a:buNone/>
            </a:pPr>
            <a:endParaRPr lang="da-DK" sz="1500" b="1" dirty="0"/>
          </a:p>
          <a:p>
            <a:pPr marL="0" indent="0">
              <a:buNone/>
            </a:pPr>
            <a:endParaRPr lang="da-DK" sz="15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50607F3-D786-2C88-2C09-56EF8D8B7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r="4876"/>
          <a:stretch>
            <a:fillRect/>
          </a:stretch>
        </p:blipFill>
        <p:spPr>
          <a:xfrm>
            <a:off x="7431299" y="1"/>
            <a:ext cx="4760702" cy="6856413"/>
          </a:xfrm>
          <a:custGeom>
            <a:avLst/>
            <a:gdLst/>
            <a:ahLst/>
            <a:cxnLst/>
            <a:rect l="l" t="t" r="r" b="b"/>
            <a:pathLst>
              <a:path w="4760702" h="6856413">
                <a:moveTo>
                  <a:pt x="0" y="0"/>
                </a:moveTo>
                <a:lnTo>
                  <a:pt x="4760702" y="0"/>
                </a:lnTo>
                <a:lnTo>
                  <a:pt x="4760702" y="6856413"/>
                </a:lnTo>
                <a:lnTo>
                  <a:pt x="168269" y="6856413"/>
                </a:lnTo>
                <a:lnTo>
                  <a:pt x="228520" y="6494592"/>
                </a:lnTo>
                <a:cubicBezTo>
                  <a:pt x="521784" y="4449343"/>
                  <a:pt x="126947" y="2404092"/>
                  <a:pt x="14408" y="3588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903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FED6A-DB2D-A2FB-B4A5-DC7CF9F8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Et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lille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udpluk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årets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mange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aktiviteter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eksempler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hvad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har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arbejdet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2025</a:t>
            </a: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11F768E-3346-10FC-04A7-94EE7F9E7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78" y="643466"/>
            <a:ext cx="463597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443" y="240806"/>
            <a:ext cx="10515600" cy="1128026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r>
              <a:rPr lang="da-DK" b="1" dirty="0">
                <a:solidFill>
                  <a:srgbClr val="002060"/>
                </a:solidFill>
              </a:rPr>
              <a:t>Kurser og Temadage</a:t>
            </a:r>
            <a:br>
              <a:rPr lang="da-DK" b="1" dirty="0">
                <a:solidFill>
                  <a:srgbClr val="002060"/>
                </a:solidFill>
              </a:rPr>
            </a:br>
            <a:r>
              <a:rPr lang="da-DK" b="1" dirty="0">
                <a:solidFill>
                  <a:srgbClr val="002060"/>
                </a:solidFill>
              </a:rPr>
              <a:t>i 2025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5320" y="1849688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endParaRPr lang="da-DK" b="1" i="1"/>
          </a:p>
          <a:p>
            <a:pPr>
              <a:buFontTx/>
              <a:buChar char="-"/>
            </a:pPr>
            <a:endParaRPr lang="da-DK"/>
          </a:p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DE1AAA2-75B2-E9C4-1550-F0945F72F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577">
            <a:off x="3821302" y="2211486"/>
            <a:ext cx="2907244" cy="411781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09C02E2-18E0-F7A1-A321-2C69FD5F4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792">
            <a:off x="8682268" y="540342"/>
            <a:ext cx="3027869" cy="428399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7992B560-2635-8A6B-F7F0-5B592C5C1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995">
            <a:off x="659025" y="449762"/>
            <a:ext cx="2745831" cy="391579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900F655-EE93-3BB8-91BC-C05A01949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215">
            <a:off x="7663116" y="2400093"/>
            <a:ext cx="2796540" cy="397764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21856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062" y="115767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002060"/>
                </a:solidFill>
              </a:rPr>
              <a:t>Frivillige i Focus 2025 </a:t>
            </a:r>
            <a:br>
              <a:rPr lang="da-DK" b="1" dirty="0">
                <a:solidFill>
                  <a:srgbClr val="002060"/>
                </a:solidFill>
              </a:rPr>
            </a:br>
            <a:r>
              <a:rPr lang="da-DK" sz="3600" b="1" dirty="0">
                <a:solidFill>
                  <a:srgbClr val="002060"/>
                </a:solidFill>
              </a:rPr>
              <a:t>– i et tæt samarbejde med Mediehuset.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1285">
            <a:off x="750755" y="1723210"/>
            <a:ext cx="3562825" cy="2403834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2051">
            <a:off x="8363753" y="678910"/>
            <a:ext cx="3550082" cy="240370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71857">
            <a:off x="4684124" y="1703404"/>
            <a:ext cx="3742673" cy="253375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6326">
            <a:off x="7904030" y="3983285"/>
            <a:ext cx="3330610" cy="22528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4947">
            <a:off x="1522271" y="4038575"/>
            <a:ext cx="3706124" cy="2506794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5508179" y="4592674"/>
            <a:ext cx="2103120" cy="16312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rgbClr val="002060"/>
                </a:solidFill>
              </a:rPr>
              <a:t>Serien fortsætter i  2026 med en ny artikel den sidste onsdag i hver måned </a:t>
            </a:r>
            <a:r>
              <a:rPr lang="da-DK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da-DK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D5D84-E974-6CA5-E4E6-0022C77F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08" y="335698"/>
            <a:ext cx="11042974" cy="1325563"/>
          </a:xfrm>
        </p:spPr>
        <p:txBody>
          <a:bodyPr>
            <a:noAutofit/>
          </a:bodyPr>
          <a:lstStyle/>
          <a:p>
            <a:r>
              <a:rPr lang="da-DK" sz="3600" b="1" dirty="0">
                <a:solidFill>
                  <a:srgbClr val="002060"/>
                </a:solidFill>
              </a:rPr>
              <a:t>En rigtig god kontakt, dialog og et konstruktivt  samarbejde med ”kommunen”, kommunale medarbejdere og det politiske bagland!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D179E88-2732-7643-7095-E6055AD91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849">
            <a:off x="449731" y="2067815"/>
            <a:ext cx="4365047" cy="3080118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4A9B86-D7A2-06FD-4DC0-266F9A5D8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353">
            <a:off x="8141969" y="1468599"/>
            <a:ext cx="3779520" cy="28346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F1814F2-E9F0-750B-7903-3BD92FEB1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1647">
            <a:off x="3854918" y="2884168"/>
            <a:ext cx="2593458" cy="370908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E2C5F76-7D1C-724E-8C40-BE993A526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2708">
            <a:off x="6709392" y="3415421"/>
            <a:ext cx="2173993" cy="308134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861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75261-54B3-FBC5-D1E6-E89A5BFB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0"/>
            <a:ext cx="10515600" cy="1325563"/>
          </a:xfrm>
        </p:spPr>
        <p:txBody>
          <a:bodyPr/>
          <a:lstStyle/>
          <a:p>
            <a:r>
              <a:rPr lang="da-DK" b="1" dirty="0">
                <a:solidFill>
                  <a:srgbClr val="002060"/>
                </a:solidFill>
              </a:rPr>
              <a:t>Projekter i 2025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1678F5-8F6B-79FA-7388-364DC3E65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849">
            <a:off x="934401" y="1249707"/>
            <a:ext cx="2914650" cy="51816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BA594B7-57E2-CB00-C353-C80D35B76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1194">
            <a:off x="4627436" y="589936"/>
            <a:ext cx="3408708" cy="70789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74ACD8F-F521-AB10-697E-D753D74F9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45" y="3232205"/>
            <a:ext cx="3082607" cy="3082607"/>
          </a:xfrm>
          <a:prstGeom prst="rect">
            <a:avLst/>
          </a:prstGeom>
        </p:spPr>
      </p:pic>
      <p:pic>
        <p:nvPicPr>
          <p:cNvPr id="1026" name="Picture 2" descr="TrygFonden har uddelt 11,8 mio. kr. – lokale projekter i Gribskov er i  blandt modtagerne – KATTEGAT.NU">
            <a:extLst>
              <a:ext uri="{FF2B5EF4-FFF2-40B4-BE49-F238E27FC236}">
                <a16:creationId xmlns:a16="http://schemas.microsoft.com/office/drawing/2014/main" id="{03E20466-054E-2F91-F93E-39D4F3BD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67" y="1560459"/>
            <a:ext cx="2544445" cy="25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lvhjælp mod ensomhed logo1 – Frivilligcenter Ikast-Brande">
            <a:extLst>
              <a:ext uri="{FF2B5EF4-FFF2-40B4-BE49-F238E27FC236}">
                <a16:creationId xmlns:a16="http://schemas.microsoft.com/office/drawing/2014/main" id="{24E1DD5A-929A-1608-254E-EF0D9F38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031">
            <a:off x="4613102" y="4513660"/>
            <a:ext cx="2956774" cy="19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D2F62D0F-A31B-66F8-7FD0-04F821C0A8F0}"/>
              </a:ext>
            </a:extLst>
          </p:cNvPr>
          <p:cNvSpPr txBox="1"/>
          <p:nvPr/>
        </p:nvSpPr>
        <p:spPr>
          <a:xfrm>
            <a:off x="8537903" y="943882"/>
            <a:ext cx="3315998" cy="169277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002060"/>
                </a:solidFill>
              </a:rPr>
              <a:t>Aktive projekter i 2025: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2060"/>
                </a:solidFill>
              </a:rPr>
              <a:t>Selvhjælp Ikast-Brande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2060"/>
                </a:solidFill>
              </a:rPr>
              <a:t>Selvhjælp mod ensomhed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2060"/>
                </a:solidFill>
              </a:rPr>
              <a:t>Spis Sammen i Ikast-Brande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2060"/>
                </a:solidFill>
              </a:rPr>
              <a:t>Socialkompas.</a:t>
            </a:r>
          </a:p>
        </p:txBody>
      </p:sp>
    </p:spTree>
    <p:extLst>
      <p:ext uri="{BB962C8B-B14F-4D97-AF65-F5344CB8AC3E}">
        <p14:creationId xmlns:p14="http://schemas.microsoft.com/office/powerpoint/2010/main" val="91338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1186</Words>
  <Application>Microsoft Office PowerPoint</Application>
  <PresentationFormat>Widescreen</PresentationFormat>
  <Paragraphs>147</Paragraphs>
  <Slides>17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Wingdings</vt:lpstr>
      <vt:lpstr>Office-tema</vt:lpstr>
      <vt:lpstr>Velkommen til generalforsamling i  Frivilligcenter  Ikast-Brande  d. 23. april 2026</vt:lpstr>
      <vt:lpstr>Dagsorden til generalforsamling i Frivilligcenter Ikast-Brande  -  torsdag d. 23. april 2026</vt:lpstr>
      <vt:lpstr>Bestyrelsens årsberetning for 2025  </vt:lpstr>
      <vt:lpstr>Har generelt oplevet en meget positiv udvikling i 2025 </vt:lpstr>
      <vt:lpstr>   Et lille udpluk     af årets mange aktiviteter, og eksempler på  hvad vi har arbejdet med i 2025</vt:lpstr>
      <vt:lpstr>             Kurser og Temadage i 2025</vt:lpstr>
      <vt:lpstr>Frivillige i Focus 2025  – i et tæt samarbejde med Mediehuset.</vt:lpstr>
      <vt:lpstr>En rigtig god kontakt, dialog og et konstruktivt  samarbejde med ”kommunen”, kommunale medarbejdere og det politiske bagland!</vt:lpstr>
      <vt:lpstr>Projekter i 2025</vt:lpstr>
      <vt:lpstr>Hedens Kunst</vt:lpstr>
      <vt:lpstr>Drift af Socialkompas i Ikast-Brande Kommune  - i et tæt samarbejde med jer - frivillige aktører og kommunale medarbejdere  </vt:lpstr>
      <vt:lpstr>Selvhjælp Ikast-Brande </vt:lpstr>
      <vt:lpstr>Donationer i 2025</vt:lpstr>
      <vt:lpstr>Nyt og spændende i støbeskeen for 2026:</vt:lpstr>
      <vt:lpstr>Skal udarbejde ny aktivitetsplan – for 2027 og 2028 - et ”fælles” produkt med input fra mellemmer, samarbejdspartnere, bestyrelse, medarbejdere og ledelse.</vt:lpstr>
      <vt:lpstr>Personalestatus i Frivilligcentret d.d.: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generalforsamling i  Frivilligcenter  Ikast-Brande  d. 28. april 2022</dc:title>
  <dc:creator>Frivilligcenter Ikast-Brande</dc:creator>
  <cp:lastModifiedBy>Vibeke Grønskov</cp:lastModifiedBy>
  <cp:revision>197</cp:revision>
  <cp:lastPrinted>2026-04-20T10:25:43Z</cp:lastPrinted>
  <dcterms:created xsi:type="dcterms:W3CDTF">2022-04-27T08:12:03Z</dcterms:created>
  <dcterms:modified xsi:type="dcterms:W3CDTF">2026-04-21T06:49:50Z</dcterms:modified>
</cp:coreProperties>
</file>