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9" r:id="rId2"/>
    <p:sldId id="269" r:id="rId3"/>
    <p:sldId id="349" r:id="rId4"/>
    <p:sldId id="350" r:id="rId5"/>
    <p:sldId id="351" r:id="rId6"/>
    <p:sldId id="327" r:id="rId7"/>
    <p:sldId id="280" r:id="rId8"/>
    <p:sldId id="330" r:id="rId9"/>
    <p:sldId id="282" r:id="rId10"/>
    <p:sldId id="277" r:id="rId11"/>
    <p:sldId id="352" r:id="rId12"/>
    <p:sldId id="353" r:id="rId13"/>
    <p:sldId id="354" r:id="rId14"/>
    <p:sldId id="333" r:id="rId15"/>
    <p:sldId id="290" r:id="rId16"/>
    <p:sldId id="393" r:id="rId17"/>
    <p:sldId id="306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83918" autoAdjust="0"/>
  </p:normalViewPr>
  <p:slideViewPr>
    <p:cSldViewPr snapToGrid="0">
      <p:cViewPr varScale="1">
        <p:scale>
          <a:sx n="66" d="100"/>
          <a:sy n="66" d="100"/>
        </p:scale>
        <p:origin x="6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3069A-D339-4648-8243-4F01EC094DCF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4F4B8-080E-4BEB-A7A2-82D47087F4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42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4F4B8-080E-4BEB-A7A2-82D47087F4C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847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4F4B8-080E-4BEB-A7A2-82D47087F4C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09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4F4B8-080E-4BEB-A7A2-82D47087F4C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917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4F4B8-080E-4BEB-A7A2-82D47087F4C5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944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75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531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43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163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8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196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326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61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065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126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4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368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38560-D1D6-442C-8090-2BF38D51FDF0}" type="datetimeFigureOut">
              <a:rPr lang="da-DK" smtClean="0"/>
              <a:t>07-05-2024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45060-A90E-4890-8E65-948BDB9FD7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91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3331" y="659218"/>
            <a:ext cx="10986448" cy="1415349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rgbClr val="002060"/>
                </a:solidFill>
              </a:rPr>
              <a:t>Bestyrelsens årsberetning for </a:t>
            </a:r>
            <a:r>
              <a:rPr lang="da-DK" b="1" dirty="0" smtClean="0">
                <a:solidFill>
                  <a:srgbClr val="002060"/>
                </a:solidFill>
              </a:rPr>
              <a:t>2023 </a:t>
            </a:r>
            <a:br>
              <a:rPr lang="da-DK" b="1" dirty="0" smtClean="0">
                <a:solidFill>
                  <a:srgbClr val="002060"/>
                </a:solidFill>
              </a:rPr>
            </a:br>
            <a:r>
              <a:rPr lang="da-DK" sz="3600" b="1" dirty="0" smtClean="0">
                <a:solidFill>
                  <a:srgbClr val="002060"/>
                </a:solidFill>
              </a:rPr>
              <a:t>- et udpluk af årets mange aktiviteter.</a:t>
            </a:r>
            <a:endParaRPr lang="da-DK" sz="3600" b="1" dirty="0">
              <a:solidFill>
                <a:srgbClr val="002060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32" y="2813900"/>
            <a:ext cx="3281457" cy="26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488" y="338256"/>
            <a:ext cx="11253787" cy="1112955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rgbClr val="002060"/>
                </a:solidFill>
              </a:rPr>
              <a:t>Færdiggjort vores nye pjece </a:t>
            </a:r>
            <a:r>
              <a:rPr lang="da-DK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da-DK" dirty="0">
              <a:solidFill>
                <a:srgbClr val="002060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b="6334"/>
          <a:stretch/>
        </p:blipFill>
        <p:spPr>
          <a:xfrm>
            <a:off x="7579100" y="712269"/>
            <a:ext cx="4146175" cy="4492386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85">
            <a:off x="2763656" y="1543588"/>
            <a:ext cx="3162484" cy="277099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8913">
            <a:off x="4484788" y="3627572"/>
            <a:ext cx="3715941" cy="281172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517">
            <a:off x="346512" y="2302375"/>
            <a:ext cx="2974206" cy="2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078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  <a:t>Frivillig fordi….. </a:t>
            </a:r>
            <a:r>
              <a:rPr lang="da-DK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  <a:t>ejret på Frivillig Fredag</a:t>
            </a:r>
            <a:endParaRPr lang="da-DK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31256" y="1028131"/>
            <a:ext cx="10515600" cy="490338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a-DK" i="1" dirty="0" smtClean="0"/>
              <a:t>Festede på Møllegade den sidste fredag i september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a-DK" i="1" dirty="0" smtClean="0"/>
              <a:t>med fernisering af de mange fantastiske fortællinger om frivillighed i Ikast-Brande.</a:t>
            </a:r>
            <a:endParaRPr lang="da-DK" i="1" dirty="0"/>
          </a:p>
        </p:txBody>
      </p:sp>
      <p:sp>
        <p:nvSpPr>
          <p:cNvPr id="4" name="Tekstfelt 3"/>
          <p:cNvSpPr txBox="1"/>
          <p:nvPr/>
        </p:nvSpPr>
        <p:spPr>
          <a:xfrm>
            <a:off x="471638" y="3099335"/>
            <a:ext cx="2902017" cy="2521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9892">
            <a:off x="1196461" y="3244206"/>
            <a:ext cx="1984867" cy="2815299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1907">
            <a:off x="3330620" y="2666748"/>
            <a:ext cx="2018317" cy="2897448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5529714" y="3272589"/>
            <a:ext cx="2815389" cy="241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425" y="3272588"/>
            <a:ext cx="2073581" cy="2758534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7082">
            <a:off x="7259648" y="2556998"/>
            <a:ext cx="1894543" cy="2715029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9043">
            <a:off x="9109357" y="3398649"/>
            <a:ext cx="1905597" cy="272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  <a:t>Samarbejdet med Ikast-Brande Kommune omkring </a:t>
            </a:r>
            <a:b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  <a:t>March Mod Ensomhed 2023</a:t>
            </a:r>
            <a:endParaRPr lang="da-DK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1" y="2245613"/>
            <a:ext cx="4894595" cy="359562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479">
            <a:off x="5506111" y="2051711"/>
            <a:ext cx="3515057" cy="263629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15">
            <a:off x="8440067" y="3537985"/>
            <a:ext cx="3492124" cy="261909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539">
            <a:off x="9962247" y="1453862"/>
            <a:ext cx="1583498" cy="15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  <a:t>Personalestatus i Frivilligcentret :</a:t>
            </a:r>
            <a:endParaRPr lang="da-DK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 smtClean="0"/>
              <a:t>Jeanette</a:t>
            </a:r>
            <a:r>
              <a:rPr lang="da-DK" dirty="0" smtClean="0"/>
              <a:t> – 	Projekt Selvhjælp mod Ensomhed – 4 timer om ugen</a:t>
            </a:r>
          </a:p>
          <a:p>
            <a:r>
              <a:rPr lang="da-DK" b="1" dirty="0" smtClean="0"/>
              <a:t>Evelynn</a:t>
            </a:r>
            <a:r>
              <a:rPr lang="da-DK" dirty="0" smtClean="0"/>
              <a:t> – 	Administrativ medarbejder vedr. markedsføring – 6 timer 		om ugen.</a:t>
            </a:r>
          </a:p>
          <a:p>
            <a:r>
              <a:rPr lang="da-DK" b="1" dirty="0" smtClean="0"/>
              <a:t>Britta</a:t>
            </a:r>
            <a:r>
              <a:rPr lang="da-DK" dirty="0" smtClean="0"/>
              <a:t> – 	Projekt Socialkompas – 6 timer om ugen.</a:t>
            </a:r>
          </a:p>
          <a:p>
            <a:r>
              <a:rPr lang="da-DK" b="1" dirty="0" smtClean="0"/>
              <a:t>Vibeke</a:t>
            </a:r>
            <a:r>
              <a:rPr lang="da-DK" dirty="0" smtClean="0"/>
              <a:t> – 	Centerleder – ca. 37 timer om ugen.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01" y="4186173"/>
            <a:ext cx="4807973" cy="26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0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>
            <a:normAutofit/>
          </a:bodyPr>
          <a:lstStyle/>
          <a:p>
            <a:r>
              <a:rPr lang="da-DK" sz="3600" b="1" dirty="0" smtClean="0">
                <a:solidFill>
                  <a:srgbClr val="002060"/>
                </a:solidFill>
              </a:rPr>
              <a:t>Aktiviteter der allerede er eller vil blive opstartet i 2024: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0625" y="1053816"/>
            <a:ext cx="10515600" cy="5332347"/>
          </a:xfrm>
        </p:spPr>
        <p:txBody>
          <a:bodyPr>
            <a:normAutofit fontScale="77500" lnSpcReduction="20000"/>
          </a:bodyPr>
          <a:lstStyle/>
          <a:p>
            <a:r>
              <a:rPr lang="da-DK" dirty="0"/>
              <a:t>De nye mødelokaler i nr. 18 er færdigrenoveret og taget i brug</a:t>
            </a:r>
          </a:p>
          <a:p>
            <a:pPr lvl="0"/>
            <a:r>
              <a:rPr lang="da-DK" dirty="0" smtClean="0"/>
              <a:t>Vores tanker om en besøgsrunde blev realiseret i marts</a:t>
            </a:r>
          </a:p>
          <a:p>
            <a:pPr lvl="0"/>
            <a:r>
              <a:rPr lang="da-DK" dirty="0" smtClean="0"/>
              <a:t>D. 25. maj afvikler vi </a:t>
            </a:r>
            <a:r>
              <a:rPr lang="da-DK" i="1" dirty="0" smtClean="0"/>
              <a:t>Fællesskabsdag 2024 </a:t>
            </a:r>
            <a:r>
              <a:rPr lang="da-DK" dirty="0" smtClean="0"/>
              <a:t>på Harrild Hede – OBS! </a:t>
            </a:r>
            <a:r>
              <a:rPr lang="da-DK" dirty="0"/>
              <a:t>B</a:t>
            </a:r>
            <a:r>
              <a:rPr lang="da-DK" dirty="0" smtClean="0"/>
              <a:t>egrænsede pladser – invitationen kommer snart ud!!</a:t>
            </a:r>
          </a:p>
          <a:p>
            <a:pPr lvl="0"/>
            <a:r>
              <a:rPr lang="da-DK" dirty="0" smtClean="0"/>
              <a:t>Vi har igangsat den første selvhjælpsgruppe i projekt Selvhjælp mod Ensomhed</a:t>
            </a:r>
          </a:p>
          <a:p>
            <a:r>
              <a:rPr lang="da-DK" dirty="0"/>
              <a:t>Brætspils Café for 40+ er </a:t>
            </a:r>
            <a:r>
              <a:rPr lang="da-DK" dirty="0" smtClean="0"/>
              <a:t>lige startet op – et borgerinitiativ.</a:t>
            </a:r>
            <a:endParaRPr lang="da-DK" dirty="0"/>
          </a:p>
          <a:p>
            <a:pPr lvl="0"/>
            <a:r>
              <a:rPr lang="da-DK" dirty="0" smtClean="0"/>
              <a:t>Frivilligcentret er inviteret med i nyt projekt i samarbejde med kommunen </a:t>
            </a:r>
            <a:r>
              <a:rPr lang="da-DK" i="1" dirty="0" smtClean="0"/>
              <a:t>Fællesskaber uden grænser.</a:t>
            </a:r>
          </a:p>
          <a:p>
            <a:pPr lvl="0"/>
            <a:r>
              <a:rPr lang="da-DK" dirty="0" smtClean="0"/>
              <a:t>Arbejder på at udvide vores tilbud om økonomisk rådgivning – flere rådgivere og fremover ikke kun et tilbud til unge.</a:t>
            </a:r>
          </a:p>
          <a:p>
            <a:pPr lvl="0"/>
            <a:r>
              <a:rPr lang="da-DK" dirty="0" smtClean="0"/>
              <a:t>Ansøgt Trygfonden om midler til 2 årigt projekt vedr. udvikling af flere aktiviteter i Selvhjælp IBK</a:t>
            </a:r>
          </a:p>
          <a:p>
            <a:pPr lvl="0"/>
            <a:r>
              <a:rPr lang="da-DK" dirty="0" smtClean="0"/>
              <a:t>Afvikling af Frivillig Fejring d. 26. september og uddeling af ny </a:t>
            </a:r>
            <a:r>
              <a:rPr lang="da-DK" dirty="0"/>
              <a:t>”fællesskabspris</a:t>
            </a:r>
            <a:r>
              <a:rPr lang="da-DK" dirty="0" smtClean="0"/>
              <a:t>”.</a:t>
            </a:r>
          </a:p>
          <a:p>
            <a:pPr lvl="0"/>
            <a:r>
              <a:rPr lang="da-DK" dirty="0" smtClean="0"/>
              <a:t>March Mod Ensomhed 2024 d. 8. og 9. oktober. I 2024 også gennem Ikast!</a:t>
            </a:r>
            <a:endParaRPr lang="da-DK" dirty="0"/>
          </a:p>
          <a:p>
            <a:pPr lvl="0"/>
            <a:r>
              <a:rPr lang="da-DK" dirty="0" smtClean="0"/>
              <a:t>Et nyt hold bestyrelsesmedlemmer deltager </a:t>
            </a:r>
            <a:r>
              <a:rPr lang="da-DK" dirty="0"/>
              <a:t>i </a:t>
            </a:r>
            <a:r>
              <a:rPr lang="da-DK" dirty="0" smtClean="0"/>
              <a:t>bestyrelsesuddannelsen udbudt </a:t>
            </a:r>
            <a:r>
              <a:rPr lang="da-DK" dirty="0"/>
              <a:t>fra FriSe.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206" y="5693342"/>
            <a:ext cx="1479793" cy="11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539506" y="-56288"/>
            <a:ext cx="11184291" cy="3496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da-DK" sz="3600" b="1" dirty="0" smtClean="0">
                <a:solidFill>
                  <a:srgbClr val="002060"/>
                </a:solidFill>
              </a:rPr>
              <a:t>Tak</a:t>
            </a:r>
            <a:r>
              <a:rPr lang="da-DK" sz="3600" dirty="0" smtClean="0">
                <a:solidFill>
                  <a:srgbClr val="002060"/>
                </a:solidFill>
              </a:rPr>
              <a:t>……</a:t>
            </a: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da-DK" dirty="0" smtClean="0"/>
              <a:t>Til hele bestyrelsen for en stor indsats og et rigtig </a:t>
            </a:r>
            <a:r>
              <a:rPr lang="da-DK" dirty="0"/>
              <a:t>godt </a:t>
            </a:r>
            <a:r>
              <a:rPr lang="da-DK" dirty="0" smtClean="0"/>
              <a:t>samarbejde. </a:t>
            </a: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da-DK" dirty="0" smtClean="0"/>
              <a:t>Tak til § </a:t>
            </a:r>
            <a:r>
              <a:rPr lang="da-DK" dirty="0"/>
              <a:t>18 </a:t>
            </a:r>
            <a:r>
              <a:rPr lang="da-DK" dirty="0" smtClean="0"/>
              <a:t>udvalget for jeres gode sparring</a:t>
            </a:r>
            <a:r>
              <a:rPr lang="da-DK" dirty="0"/>
              <a:t> </a:t>
            </a:r>
            <a:r>
              <a:rPr lang="da-DK" dirty="0" smtClean="0"/>
              <a:t>omkring uddeling af puljen.</a:t>
            </a: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da-DK" dirty="0" smtClean="0"/>
              <a:t>Tak til jer - vores medlemsforeninger - for godt samarbejde, støtte og opbakning.</a:t>
            </a: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da-DK" dirty="0" smtClean="0"/>
              <a:t>Tak til øvrige samarbejdspartnere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smtClean="0"/>
              <a:t>for inspirerende dialog og konstruktivt samarbejde.</a:t>
            </a:r>
            <a:endParaRPr lang="da-DK" sz="3600" dirty="0"/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da-DK" dirty="0" smtClean="0"/>
              <a:t>Tak til </a:t>
            </a:r>
            <a:r>
              <a:rPr lang="da-DK" dirty="0"/>
              <a:t>Vibeke for hendes altid store indsats for frivilligheden</a:t>
            </a:r>
            <a:r>
              <a:rPr lang="da-DK" dirty="0" smtClean="0"/>
              <a:t>.</a:t>
            </a:r>
            <a:r>
              <a:rPr lang="da-DK" dirty="0"/>
              <a:t> </a:t>
            </a:r>
          </a:p>
          <a:p>
            <a:endParaRPr lang="da-DK" sz="400" dirty="0"/>
          </a:p>
          <a:p>
            <a:r>
              <a:rPr lang="da-DK" dirty="0" smtClean="0"/>
              <a:t>Fortæl gerne om os, hvad vi kan bruges til og bidrager med, så mange andre også får lyst til at </a:t>
            </a:r>
            <a:r>
              <a:rPr lang="da-DK" dirty="0"/>
              <a:t>blive medlem af </a:t>
            </a:r>
            <a:endParaRPr lang="da-DK" dirty="0" smtClean="0"/>
          </a:p>
          <a:p>
            <a:r>
              <a:rPr lang="da-DK" dirty="0" smtClean="0"/>
              <a:t>Frivilligcenter Ikast-Brande.</a:t>
            </a:r>
            <a:endParaRPr lang="da-DK" dirty="0"/>
          </a:p>
          <a:p>
            <a:r>
              <a:rPr lang="da-DK" sz="2800" b="1" i="1" dirty="0">
                <a:solidFill>
                  <a:srgbClr val="002060"/>
                </a:solidFill>
              </a:rPr>
              <a:t>Sammen er vi </a:t>
            </a:r>
            <a:r>
              <a:rPr lang="da-DK" sz="2800" b="1" i="1" dirty="0" smtClean="0">
                <a:solidFill>
                  <a:srgbClr val="002060"/>
                </a:solidFill>
              </a:rPr>
              <a:t>stærkere!</a:t>
            </a:r>
            <a:endParaRPr lang="da-DK" sz="2800" i="1" dirty="0" smtClean="0">
              <a:solidFill>
                <a:srgbClr val="00206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da-DK" sz="2800" b="1" dirty="0" smtClean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da-DK" sz="2800" b="1" dirty="0" smtClean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 smtClean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4" b="8181"/>
          <a:stretch/>
        </p:blipFill>
        <p:spPr>
          <a:xfrm rot="21335687">
            <a:off x="501973" y="4393224"/>
            <a:ext cx="3305619" cy="2059605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286">
            <a:off x="8490958" y="4007428"/>
            <a:ext cx="3011872" cy="24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6703" y="701785"/>
            <a:ext cx="10515600" cy="1325563"/>
          </a:xfrm>
        </p:spPr>
        <p:txBody>
          <a:bodyPr>
            <a:normAutofit/>
          </a:bodyPr>
          <a:lstStyle/>
          <a:p>
            <a:r>
              <a:rPr lang="da-DK" sz="6600" b="1" dirty="0" smtClean="0">
                <a:solidFill>
                  <a:srgbClr val="FF0000"/>
                </a:solidFill>
              </a:rPr>
              <a:t>TAK!!    </a:t>
            </a:r>
            <a:endParaRPr lang="da-DK" sz="6600" b="1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 smtClean="0"/>
          </a:p>
          <a:p>
            <a:r>
              <a:rPr lang="da-DK" sz="3600" dirty="0" smtClean="0"/>
              <a:t>En stor tak til Verner </a:t>
            </a:r>
          </a:p>
          <a:p>
            <a:pPr marL="0" indent="0">
              <a:buNone/>
            </a:pPr>
            <a:r>
              <a:rPr lang="da-DK" sz="3600" dirty="0" smtClean="0"/>
              <a:t>   for hans arbejde i bestyrelsen.</a:t>
            </a:r>
          </a:p>
          <a:p>
            <a:endParaRPr lang="da-DK" dirty="0"/>
          </a:p>
          <a:p>
            <a:endParaRPr lang="da-DK" dirty="0" smtClean="0"/>
          </a:p>
          <a:p>
            <a:r>
              <a:rPr lang="da-DK" sz="3600" dirty="0" smtClean="0"/>
              <a:t>Tak til Steen for at lede os godt gennem generalforsamlingen.</a:t>
            </a:r>
            <a:endParaRPr lang="da-DK" sz="3600" dirty="0"/>
          </a:p>
        </p:txBody>
      </p:sp>
      <p:sp>
        <p:nvSpPr>
          <p:cNvPr id="4" name="Tekstfelt 3"/>
          <p:cNvSpPr txBox="1"/>
          <p:nvPr/>
        </p:nvSpPr>
        <p:spPr>
          <a:xfrm rot="738924">
            <a:off x="14294636" y="1884514"/>
            <a:ext cx="5272882" cy="368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1026" name="Picture 2" descr="MO-FE - SÅ ER DET ENDELIG OPPE🥰 Hvis du ikke har nået at...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16">
            <a:off x="7471947" y="434525"/>
            <a:ext cx="4334126" cy="25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68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045" y="564771"/>
            <a:ext cx="10538876" cy="1095633"/>
          </a:xfrm>
        </p:spPr>
        <p:txBody>
          <a:bodyPr>
            <a:normAutofit/>
          </a:bodyPr>
          <a:lstStyle/>
          <a:p>
            <a:r>
              <a:rPr lang="da-DK" sz="4000" b="1" dirty="0" smtClean="0">
                <a:solidFill>
                  <a:srgbClr val="FF0000"/>
                </a:solidFill>
              </a:rPr>
              <a:t>Mange tak for i aften……..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984" y="2160588"/>
            <a:ext cx="11584116" cy="45532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 smtClean="0"/>
          </a:p>
          <a:p>
            <a:endParaRPr lang="da-DK" dirty="0"/>
          </a:p>
          <a:p>
            <a:pPr marL="0" indent="0">
              <a:buNone/>
            </a:pPr>
            <a:r>
              <a:rPr lang="da-DK" dirty="0" smtClean="0"/>
              <a:t>                                                                                  </a:t>
            </a:r>
            <a:r>
              <a:rPr lang="da-DK" sz="4000" dirty="0" smtClean="0">
                <a:solidFill>
                  <a:srgbClr val="FF0000"/>
                </a:solidFill>
                <a:latin typeface="+mj-lt"/>
              </a:rPr>
              <a:t>… </a:t>
            </a:r>
            <a:r>
              <a:rPr lang="da-DK" sz="4000" b="1" dirty="0">
                <a:solidFill>
                  <a:srgbClr val="FF0000"/>
                </a:solidFill>
                <a:latin typeface="+mj-lt"/>
              </a:rPr>
              <a:t>o</a:t>
            </a:r>
            <a:r>
              <a:rPr lang="da-DK" sz="4000" b="1" dirty="0" smtClean="0">
                <a:solidFill>
                  <a:srgbClr val="FF0000"/>
                </a:solidFill>
                <a:latin typeface="+mj-lt"/>
              </a:rPr>
              <a:t>g kom </a:t>
            </a:r>
            <a:r>
              <a:rPr lang="da-DK" sz="4000" b="1" smtClean="0">
                <a:solidFill>
                  <a:srgbClr val="FF0000"/>
                </a:solidFill>
                <a:latin typeface="+mj-lt"/>
              </a:rPr>
              <a:t>godt hjem </a:t>
            </a:r>
            <a:r>
              <a:rPr lang="da-DK" sz="4000" b="1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</a:t>
            </a:r>
            <a:r>
              <a:rPr lang="da-DK" sz="4000" b="1" smtClean="0">
                <a:solidFill>
                  <a:srgbClr val="FF0000"/>
                </a:solidFill>
                <a:latin typeface="+mj-lt"/>
              </a:rPr>
              <a:t> </a:t>
            </a:r>
            <a:endParaRPr lang="da-DK" sz="4000" dirty="0">
              <a:latin typeface="+mj-lt"/>
            </a:endParaRPr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pPr marL="0" indent="0">
              <a:buNone/>
            </a:pPr>
            <a:endParaRPr lang="da-DK" b="1" dirty="0" smtClean="0">
              <a:solidFill>
                <a:schemeClr val="tx1"/>
              </a:solidFill>
            </a:endParaRPr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6" name="Pladsholder til indhold 3" descr="Peter Pl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3647" y="1830872"/>
            <a:ext cx="4729848" cy="412687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41" y="5007011"/>
            <a:ext cx="2166860" cy="17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132" y="81180"/>
            <a:ext cx="11386686" cy="1516614"/>
          </a:xfrm>
        </p:spPr>
        <p:txBody>
          <a:bodyPr>
            <a:normAutofit/>
          </a:bodyPr>
          <a:lstStyle/>
          <a:p>
            <a:pPr algn="ctr"/>
            <a:r>
              <a:rPr lang="da-DK" b="1" dirty="0" smtClean="0">
                <a:solidFill>
                  <a:srgbClr val="002060"/>
                </a:solidFill>
              </a:rPr>
              <a:t>2023 var året hvor vi tog hul på vores udviklingsplan for</a:t>
            </a:r>
            <a:r>
              <a:rPr lang="da-DK" b="1" dirty="0">
                <a:solidFill>
                  <a:srgbClr val="002060"/>
                </a:solidFill>
              </a:rPr>
              <a:t> </a:t>
            </a:r>
            <a:r>
              <a:rPr lang="da-DK" b="1" dirty="0" smtClean="0">
                <a:solidFill>
                  <a:srgbClr val="002060"/>
                </a:solidFill>
              </a:rPr>
              <a:t>2023 og 2024</a:t>
            </a:r>
            <a:endParaRPr lang="da-DK" b="1" dirty="0">
              <a:solidFill>
                <a:srgbClr val="002060"/>
              </a:solidFill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773">
            <a:off x="885152" y="1673792"/>
            <a:ext cx="2453707" cy="3471098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  <a:effectLst>
            <a:softEdge rad="31750"/>
          </a:effec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431">
            <a:off x="8279534" y="1954543"/>
            <a:ext cx="3420063" cy="24123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kstfelt 2"/>
          <p:cNvSpPr txBox="1"/>
          <p:nvPr/>
        </p:nvSpPr>
        <p:spPr>
          <a:xfrm>
            <a:off x="3968756" y="1951774"/>
            <a:ext cx="370856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smtClean="0">
                <a:latin typeface="Comic Sans MS" panose="030F0702030302020204" pitchFamily="66" charset="0"/>
              </a:rPr>
              <a:t>I planen er der specielt fokus på 5 indsatsområder: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latin typeface="Comic Sans MS" panose="030F0702030302020204" pitchFamily="66" charset="0"/>
              </a:rPr>
              <a:t>Øge kendskabet til Frivilligcenter Ikast-Brande.                                                                                                                                  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latin typeface="Comic Sans MS" panose="030F0702030302020204" pitchFamily="66" charset="0"/>
              </a:rPr>
              <a:t>Udbygge variation og omfang af tilbud i Selvhjælp Ikast-Brande.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latin typeface="Comic Sans MS" panose="030F0702030302020204" pitchFamily="66" charset="0"/>
              </a:rPr>
              <a:t>Understøtte rummelighed og mulighed for deltagelse i frivillige fællesskaber.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latin typeface="Comic Sans MS" panose="030F0702030302020204" pitchFamily="66" charset="0"/>
              </a:rPr>
              <a:t>Oprette, facilitere og styrke netværk.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>
                <a:latin typeface="Comic Sans MS" panose="030F0702030302020204" pitchFamily="66" charset="0"/>
              </a:rPr>
              <a:t>Styrke, synliggøre og koordinere frivillige indsatser for unge.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85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solidFill>
                  <a:srgbClr val="002060"/>
                </a:solidFill>
              </a:rPr>
              <a:t>Påbegyndt </a:t>
            </a:r>
            <a:r>
              <a:rPr lang="da-DK" b="1" dirty="0">
                <a:solidFill>
                  <a:srgbClr val="002060"/>
                </a:solidFill>
              </a:rPr>
              <a:t>bestyrelsesuddannelse i </a:t>
            </a:r>
            <a:r>
              <a:rPr lang="da-DK" b="1" dirty="0" err="1">
                <a:solidFill>
                  <a:srgbClr val="002060"/>
                </a:solidFill>
              </a:rPr>
              <a:t>FriSe</a:t>
            </a:r>
            <a:r>
              <a:rPr lang="da-DK" b="1" dirty="0">
                <a:solidFill>
                  <a:srgbClr val="002060"/>
                </a:solidFill>
              </a:rPr>
              <a:t> regi.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59067" y="1690688"/>
            <a:ext cx="10515600" cy="4351338"/>
          </a:xfrm>
        </p:spPr>
        <p:txBody>
          <a:bodyPr/>
          <a:lstStyle/>
          <a:p>
            <a:r>
              <a:rPr lang="da-DK" dirty="0" smtClean="0"/>
              <a:t>To bestyrelsesmedlemmer (Per og Emma) har sammen med Vibeke gennemført uddannelsen over 3 moduler i efteråret.</a:t>
            </a:r>
          </a:p>
          <a:p>
            <a:r>
              <a:rPr lang="da-DK" dirty="0" smtClean="0"/>
              <a:t>Flere fra bestyrelsen vil få muligheden senere, når </a:t>
            </a:r>
            <a:r>
              <a:rPr lang="da-DK" dirty="0" err="1" smtClean="0"/>
              <a:t>FriSe</a:t>
            </a:r>
            <a:r>
              <a:rPr lang="da-DK" dirty="0" smtClean="0"/>
              <a:t> udbyder næste uddannelsesforløb.</a:t>
            </a:r>
          </a:p>
          <a:p>
            <a:endParaRPr lang="da-DK" dirty="0"/>
          </a:p>
          <a:p>
            <a:pPr marL="0" indent="0">
              <a:spcBef>
                <a:spcPts val="0"/>
              </a:spcBef>
              <a:buNone/>
            </a:pPr>
            <a:r>
              <a:rPr lang="da-DK" dirty="0" smtClean="0"/>
              <a:t>           </a:t>
            </a:r>
            <a:r>
              <a:rPr lang="da-DK" b="1" dirty="0" smtClean="0">
                <a:solidFill>
                  <a:schemeClr val="accent2"/>
                </a:solidFill>
              </a:rPr>
              <a:t>I uddannelsen er 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b="1" dirty="0">
                <a:solidFill>
                  <a:schemeClr val="accent2"/>
                </a:solidFill>
              </a:rPr>
              <a:t>	</a:t>
            </a:r>
            <a:r>
              <a:rPr lang="da-DK" b="1" dirty="0" smtClean="0">
                <a:solidFill>
                  <a:schemeClr val="accent2"/>
                </a:solidFill>
              </a:rPr>
              <a:t>specielt fokus på: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da-DK" sz="2400" b="1" dirty="0" smtClean="0">
                <a:solidFill>
                  <a:schemeClr val="accent2"/>
                </a:solidFill>
              </a:rPr>
              <a:t>Bestyrelsens ansvar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da-DK" sz="2400" b="1" dirty="0" smtClean="0">
                <a:solidFill>
                  <a:schemeClr val="accent2"/>
                </a:solidFill>
              </a:rPr>
              <a:t>Bestyrelsens ledelsesopgaver.</a:t>
            </a:r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079">
            <a:off x="8110238" y="3387096"/>
            <a:ext cx="2299630" cy="30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7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261" y="571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a-DK" sz="3200" b="1" dirty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da-DK" sz="3200" b="1" dirty="0" smtClean="0">
                <a:solidFill>
                  <a:schemeClr val="accent5">
                    <a:lumMod val="50000"/>
                  </a:schemeClr>
                </a:solidFill>
              </a:rPr>
              <a:t>mplementering af Socialkompas i Ikast-Brande Kommune </a:t>
            </a:r>
            <a:br>
              <a:rPr lang="da-DK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a-DK" sz="3200" b="1" dirty="0" smtClean="0">
                <a:solidFill>
                  <a:schemeClr val="accent5">
                    <a:lumMod val="50000"/>
                  </a:schemeClr>
                </a:solidFill>
              </a:rPr>
              <a:t> i et tæt samarbejde med jer - frivillige aktører - og kommunen. </a:t>
            </a:r>
            <a:endParaRPr lang="da-DK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8363">
            <a:off x="755495" y="1560906"/>
            <a:ext cx="6761746" cy="3336543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 rot="362261">
            <a:off x="8932338" y="1641353"/>
            <a:ext cx="2719612" cy="4832092"/>
          </a:xfrm>
          <a:prstGeom prst="rect">
            <a:avLst/>
          </a:prstGeom>
          <a:noFill/>
          <a:ln w="57150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 smtClean="0"/>
              <a:t>Kristina har ledet projektet i hele 2023, og nu </a:t>
            </a:r>
          </a:p>
          <a:p>
            <a:pPr algn="ctr"/>
            <a:r>
              <a:rPr lang="da-DK" sz="2800" b="1" dirty="0" smtClean="0"/>
              <a:t>er det Britta </a:t>
            </a:r>
          </a:p>
          <a:p>
            <a:pPr algn="ctr"/>
            <a:r>
              <a:rPr lang="da-DK" sz="2800" b="1" dirty="0" smtClean="0"/>
              <a:t>der har dirigentstokken!! Kontakt hende gerne hvis jeres aktiviteter endnu ikke er kommet med </a:t>
            </a:r>
            <a:r>
              <a:rPr lang="da-DK" sz="2800" b="1" dirty="0" smtClean="0">
                <a:sym typeface="Wingdings" panose="05000000000000000000" pitchFamily="2" charset="2"/>
              </a:rPr>
              <a:t></a:t>
            </a:r>
            <a:endParaRPr lang="da-DK" sz="2800" b="1" dirty="0"/>
          </a:p>
        </p:txBody>
      </p:sp>
      <p:sp>
        <p:nvSpPr>
          <p:cNvPr id="3" name="Tekstfelt 2"/>
          <p:cNvSpPr txBox="1"/>
          <p:nvPr/>
        </p:nvSpPr>
        <p:spPr>
          <a:xfrm rot="177322">
            <a:off x="2237872" y="5425265"/>
            <a:ext cx="5645216" cy="830997"/>
          </a:xfrm>
          <a:prstGeom prst="rect">
            <a:avLst/>
          </a:prstGeom>
          <a:noFill/>
          <a:ln w="57150">
            <a:solidFill>
              <a:srgbClr val="800080"/>
            </a:solidFill>
          </a:ln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Vi er godt på vej – men vi skulle gerne have mange flere aktiviteter med </a:t>
            </a:r>
            <a:r>
              <a:rPr lang="da-DK" sz="2400" b="1" dirty="0" smtClean="0">
                <a:sym typeface="Wingdings" panose="05000000000000000000" pitchFamily="2" charset="2"/>
              </a:rPr>
              <a:t>!!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25001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9404" y="28185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  <a:t>             Tankerne om en ”besøgsrunde” </a:t>
            </a:r>
            <a:b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a-DK" b="1" dirty="0" smtClean="0">
                <a:solidFill>
                  <a:schemeClr val="accent5">
                    <a:lumMod val="50000"/>
                  </a:schemeClr>
                </a:solidFill>
              </a:rPr>
              <a:t>             blev konkrete i 2023 – og realiseret i 2024!</a:t>
            </a:r>
            <a:endParaRPr lang="da-DK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55320" y="1849688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endParaRPr lang="da-DK" b="1" i="1" dirty="0"/>
          </a:p>
          <a:p>
            <a:pPr>
              <a:buFontTx/>
              <a:buChar char="-"/>
            </a:pPr>
            <a:endParaRPr lang="da-DK" dirty="0"/>
          </a:p>
          <a:p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 rot="21361883">
            <a:off x="5010929" y="1989722"/>
            <a:ext cx="3084896" cy="160043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solidFill>
                  <a:srgbClr val="00B0F0"/>
                </a:solidFill>
              </a:rPr>
              <a:t>Kære medlemmer!</a:t>
            </a:r>
          </a:p>
          <a:p>
            <a:pPr algn="ctr"/>
            <a:r>
              <a:rPr lang="da-DK" sz="2000" b="1" i="1" dirty="0">
                <a:solidFill>
                  <a:srgbClr val="00B0F0"/>
                </a:solidFill>
              </a:rPr>
              <a:t>Frivilligcenter Ikast-Brande rykker ud….</a:t>
            </a:r>
            <a:endParaRPr lang="da-DK" sz="2000" b="1" dirty="0">
              <a:solidFill>
                <a:srgbClr val="00B0F0"/>
              </a:solidFill>
            </a:endParaRPr>
          </a:p>
          <a:p>
            <a:pPr algn="ctr">
              <a:buFontTx/>
              <a:buChar char="-"/>
            </a:pPr>
            <a:r>
              <a:rPr lang="da-DK" sz="2000" b="1" i="1" dirty="0">
                <a:solidFill>
                  <a:srgbClr val="00B0F0"/>
                </a:solidFill>
              </a:rPr>
              <a:t>også til dit lokalområde</a:t>
            </a:r>
            <a:r>
              <a:rPr lang="da-DK" sz="2000" b="1" i="1" dirty="0" smtClean="0">
                <a:solidFill>
                  <a:srgbClr val="00B0F0"/>
                </a:solidFill>
              </a:rPr>
              <a:t>.</a:t>
            </a:r>
          </a:p>
          <a:p>
            <a:pPr>
              <a:buFontTx/>
              <a:buChar char="-"/>
            </a:pPr>
            <a:endParaRPr lang="da-DK" b="1" i="1" dirty="0"/>
          </a:p>
        </p:txBody>
      </p:sp>
      <p:sp>
        <p:nvSpPr>
          <p:cNvPr id="5" name="Tekstfelt 4"/>
          <p:cNvSpPr txBox="1"/>
          <p:nvPr/>
        </p:nvSpPr>
        <p:spPr>
          <a:xfrm rot="539654">
            <a:off x="8344445" y="2778847"/>
            <a:ext cx="3406001" cy="34778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a-DK" sz="2000" b="1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Aftenens program:</a:t>
            </a:r>
            <a:endParaRPr lang="da-DK" sz="2000" kern="1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a-DK" sz="20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Velkomst, præsentationsrunde.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a-DK" sz="20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 præsentation af Frivilligcentret.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a-DK" sz="20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Kaffe og kage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a-DK" sz="20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</a:t>
            </a:r>
            <a:endParaRPr lang="da-DK" sz="2000" kern="100" dirty="0" smtClean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a-DK" sz="20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Fælles </a:t>
            </a:r>
            <a:r>
              <a:rPr lang="da-DK" sz="20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opsamling på workshops.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a-DK" sz="20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Drøftelse </a:t>
            </a:r>
            <a:r>
              <a:rPr lang="da-DK" sz="20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lokale input</a:t>
            </a:r>
            <a:endParaRPr lang="da-DK" sz="2000" kern="1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a-DK" sz="20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Afrunding og tak for i aften</a:t>
            </a:r>
          </a:p>
        </p:txBody>
      </p:sp>
      <p:sp>
        <p:nvSpPr>
          <p:cNvPr id="6" name="Tekstfelt 5"/>
          <p:cNvSpPr txBox="1"/>
          <p:nvPr/>
        </p:nvSpPr>
        <p:spPr>
          <a:xfrm rot="273473">
            <a:off x="3151940" y="3758139"/>
            <a:ext cx="4676724" cy="28315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a-DK" sz="2000" b="1" dirty="0" smtClean="0">
                <a:solidFill>
                  <a:srgbClr val="C00000"/>
                </a:solidFill>
              </a:rPr>
              <a:t>HVOR??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rgbClr val="C00000"/>
                </a:solidFill>
              </a:rPr>
              <a:t>Aktivitetshuset Kærmindeparken i Bording - 4. marts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rgbClr val="C00000"/>
                </a:solidFill>
              </a:rPr>
              <a:t>Sognehuset i Nr. Snede – 11. marts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rgbClr val="C00000"/>
                </a:solidFill>
              </a:rPr>
              <a:t>Røde </a:t>
            </a:r>
            <a:r>
              <a:rPr lang="da-DK" sz="2000" b="1" dirty="0" err="1" smtClean="0">
                <a:solidFill>
                  <a:srgbClr val="C00000"/>
                </a:solidFill>
              </a:rPr>
              <a:t>Kors´s</a:t>
            </a:r>
            <a:r>
              <a:rPr lang="da-DK" sz="2000" b="1" dirty="0" smtClean="0">
                <a:solidFill>
                  <a:srgbClr val="C00000"/>
                </a:solidFill>
              </a:rPr>
              <a:t> lokaler i Brande – 12. marts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rgbClr val="C00000"/>
                </a:solidFill>
              </a:rPr>
              <a:t>Frivilligcentret i Ikast – 18. marts 2024</a:t>
            </a:r>
          </a:p>
          <a:p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449895" y="550004"/>
            <a:ext cx="2357387" cy="606319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Udbytte: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/>
              <a:t>Rigtig fint fremmøde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/>
              <a:t>Gensidig inspiration og mange brugbare guldkorn til vores kommende arbejde og handleplan.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dirty="0" smtClean="0"/>
              <a:t>Godt at mødes ”på tværs” i lokal</a:t>
            </a:r>
          </a:p>
          <a:p>
            <a:r>
              <a:rPr lang="da-DK" sz="2400" dirty="0" smtClean="0"/>
              <a:t>       områderne.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2185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350" y="555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a-DK" sz="6000" b="1" dirty="0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da-DK" sz="6000" b="1" dirty="0" smtClean="0">
                <a:solidFill>
                  <a:schemeClr val="accent5">
                    <a:lumMod val="50000"/>
                  </a:schemeClr>
                </a:solidFill>
              </a:rPr>
              <a:t>URSER i 2023</a:t>
            </a:r>
            <a:br>
              <a:rPr lang="da-DK" sz="6000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da-DK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4841864" y="1450055"/>
            <a:ext cx="25855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 smtClean="0">
                <a:solidFill>
                  <a:schemeClr val="accent5">
                    <a:lumMod val="50000"/>
                  </a:schemeClr>
                </a:solidFill>
              </a:rPr>
              <a:t>2 kurser og 4 workshops er det blevet til </a:t>
            </a:r>
          </a:p>
          <a:p>
            <a:pPr algn="ctr"/>
            <a:r>
              <a:rPr lang="da-DK" sz="4000" b="1" dirty="0" smtClean="0">
                <a:solidFill>
                  <a:schemeClr val="accent5">
                    <a:lumMod val="50000"/>
                  </a:schemeClr>
                </a:solidFill>
              </a:rPr>
              <a:t>i 2023</a:t>
            </a:r>
          </a:p>
          <a:p>
            <a:pPr algn="ctr"/>
            <a:r>
              <a:rPr lang="da-DK" sz="2000" b="1" dirty="0" smtClean="0">
                <a:solidFill>
                  <a:schemeClr val="accent5">
                    <a:lumMod val="50000"/>
                  </a:schemeClr>
                </a:solidFill>
              </a:rPr>
              <a:t>- og desuden forskellige oplæg for foreninger, grupper, loger og uddannelses-institutioner. </a:t>
            </a:r>
            <a:endParaRPr lang="da-DK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599340" y="962026"/>
            <a:ext cx="3686476" cy="485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121">
            <a:off x="844838" y="1288822"/>
            <a:ext cx="3450727" cy="4957477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99">
            <a:off x="8301253" y="1231886"/>
            <a:ext cx="3452082" cy="48830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860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72" y="0"/>
            <a:ext cx="10532092" cy="1325563"/>
          </a:xfrm>
        </p:spPr>
        <p:txBody>
          <a:bodyPr/>
          <a:lstStyle/>
          <a:p>
            <a:pPr algn="ctr"/>
            <a:r>
              <a:rPr lang="da-DK" b="1" dirty="0" smtClean="0">
                <a:solidFill>
                  <a:srgbClr val="002060"/>
                </a:solidFill>
              </a:rPr>
              <a:t>Istandsat nye og flere lokaler - Møllegade 18</a:t>
            </a:r>
            <a:endParaRPr lang="da-DK" dirty="0">
              <a:solidFill>
                <a:srgbClr val="00206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65379" y="1386509"/>
            <a:ext cx="11203174" cy="5471491"/>
          </a:xfrm>
        </p:spPr>
        <p:txBody>
          <a:bodyPr>
            <a:normAutofit/>
          </a:bodyPr>
          <a:lstStyle/>
          <a:p>
            <a:pPr lvl="1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da-DK" dirty="0" smtClean="0"/>
          </a:p>
          <a:p>
            <a:pPr lvl="1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da-DK" dirty="0"/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</a:pPr>
            <a:endParaRPr lang="da-DK" dirty="0"/>
          </a:p>
          <a:p>
            <a:pPr>
              <a:lnSpc>
                <a:spcPct val="100000"/>
              </a:lnSpc>
              <a:buClr>
                <a:srgbClr val="92D050"/>
              </a:buClr>
              <a:buSzPts val="2790"/>
              <a:buFont typeface="Wingdings" panose="05000000000000000000" pitchFamily="2" charset="2"/>
              <a:buChar char="§"/>
            </a:pPr>
            <a:endParaRPr lang="da-DK" dirty="0"/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2790"/>
              <a:buNone/>
            </a:pPr>
            <a:endParaRPr lang="da-DK" b="1" dirty="0" smtClean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550">
            <a:off x="7236121" y="1274007"/>
            <a:ext cx="2333484" cy="153303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926">
            <a:off x="434471" y="1163289"/>
            <a:ext cx="2901023" cy="1846906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02">
            <a:off x="4385760" y="4236760"/>
            <a:ext cx="2596663" cy="194749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919213" y="4509436"/>
            <a:ext cx="1737360" cy="117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AutoShape 2" descr="Fødselsdags flag til butiksvinduet - klistermærke 34 x 27 - køb 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02179">
            <a:off x="152398" y="4973271"/>
            <a:ext cx="2143125" cy="194505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99699">
            <a:off x="9885014" y="1193333"/>
            <a:ext cx="1934871" cy="1786819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967" y="1417806"/>
            <a:ext cx="2348831" cy="1761623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537" y="3490755"/>
            <a:ext cx="2324457" cy="1743343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3419">
            <a:off x="9716871" y="3504035"/>
            <a:ext cx="2408313" cy="1806235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3730">
            <a:off x="7142714" y="3951739"/>
            <a:ext cx="2226912" cy="16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4372" y="73832"/>
            <a:ext cx="10515600" cy="1083477"/>
          </a:xfrm>
        </p:spPr>
        <p:txBody>
          <a:bodyPr/>
          <a:lstStyle/>
          <a:p>
            <a:r>
              <a:rPr lang="da-DK" b="1" dirty="0" smtClean="0">
                <a:solidFill>
                  <a:srgbClr val="002060"/>
                </a:solidFill>
              </a:rPr>
              <a:t>      </a:t>
            </a:r>
            <a:r>
              <a:rPr lang="da-DK" b="1" dirty="0" err="1">
                <a:solidFill>
                  <a:srgbClr val="002060"/>
                </a:solidFill>
              </a:rPr>
              <a:t>D</a:t>
            </a:r>
            <a:r>
              <a:rPr lang="da-DK" b="1" dirty="0" err="1" smtClean="0">
                <a:solidFill>
                  <a:srgbClr val="002060"/>
                </a:solidFill>
              </a:rPr>
              <a:t>riftet</a:t>
            </a:r>
            <a:r>
              <a:rPr lang="da-DK" b="1" dirty="0" smtClean="0">
                <a:solidFill>
                  <a:srgbClr val="002060"/>
                </a:solidFill>
              </a:rPr>
              <a:t> </a:t>
            </a:r>
            <a:r>
              <a:rPr lang="da-DK" b="1" dirty="0">
                <a:solidFill>
                  <a:srgbClr val="002060"/>
                </a:solidFill>
              </a:rPr>
              <a:t>3 projekter i </a:t>
            </a:r>
            <a:r>
              <a:rPr lang="da-DK" b="1" dirty="0" smtClean="0">
                <a:solidFill>
                  <a:srgbClr val="002060"/>
                </a:solidFill>
              </a:rPr>
              <a:t>2023: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273">
            <a:off x="8791444" y="339303"/>
            <a:ext cx="2095692" cy="297662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229">
            <a:off x="1625969" y="1157546"/>
            <a:ext cx="2907560" cy="218067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617">
            <a:off x="985428" y="3965584"/>
            <a:ext cx="4863441" cy="2149877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6096000" y="4445971"/>
            <a:ext cx="5587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7030A0"/>
                </a:solidFill>
              </a:rPr>
              <a:t>De tre projekter kører videre i 2024. MandeHoldet nu som en aktivitetsgruppe drevet af frivillige, Socialkompas og Selvhjælp Mod Ensomhed fortsat som projekter </a:t>
            </a:r>
            <a:r>
              <a:rPr lang="da-DK" sz="28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</a:t>
            </a:r>
            <a:endParaRPr lang="da-DK" sz="2800" b="1" dirty="0">
              <a:solidFill>
                <a:srgbClr val="7030A0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 rot="21085213">
            <a:off x="1914263" y="3067493"/>
            <a:ext cx="2794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smtClean="0"/>
              <a:t>MandeHoldet  v. Bjarne</a:t>
            </a:r>
            <a:endParaRPr lang="da-DK" sz="2000" b="1" dirty="0"/>
          </a:p>
        </p:txBody>
      </p:sp>
      <p:sp>
        <p:nvSpPr>
          <p:cNvPr id="8" name="Tekstfelt 7"/>
          <p:cNvSpPr txBox="1"/>
          <p:nvPr/>
        </p:nvSpPr>
        <p:spPr>
          <a:xfrm rot="714643">
            <a:off x="8406235" y="3257782"/>
            <a:ext cx="1777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 smtClean="0"/>
              <a:t>Selvhjælp Mod Ensomhed</a:t>
            </a:r>
          </a:p>
          <a:p>
            <a:pPr algn="ctr"/>
            <a:r>
              <a:rPr lang="da-DK" sz="2000" b="1" dirty="0" smtClean="0"/>
              <a:t>v. Jeanette</a:t>
            </a:r>
            <a:endParaRPr lang="da-DK" sz="2000" b="1" dirty="0"/>
          </a:p>
        </p:txBody>
      </p:sp>
      <p:sp>
        <p:nvSpPr>
          <p:cNvPr id="10" name="Tekstfelt 9"/>
          <p:cNvSpPr txBox="1"/>
          <p:nvPr/>
        </p:nvSpPr>
        <p:spPr>
          <a:xfrm rot="21301716">
            <a:off x="4054148" y="6082027"/>
            <a:ext cx="1286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smtClean="0"/>
              <a:t>v. Kristina</a:t>
            </a:r>
            <a:endParaRPr lang="da-DK" sz="2000" b="1" dirty="0"/>
          </a:p>
        </p:txBody>
      </p:sp>
    </p:spTree>
    <p:extLst>
      <p:ext uri="{BB962C8B-B14F-4D97-AF65-F5344CB8AC3E}">
        <p14:creationId xmlns:p14="http://schemas.microsoft.com/office/powerpoint/2010/main" val="8869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12" y="294898"/>
            <a:ext cx="10515600" cy="1557965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 dirty="0" smtClean="0">
                <a:solidFill>
                  <a:srgbClr val="002060"/>
                </a:solidFill>
              </a:rPr>
              <a:t>Fortsat stigning i antal henvendelser til Frivilligcenteret i 2023.</a:t>
            </a:r>
            <a:br>
              <a:rPr lang="da-DK" b="1" dirty="0" smtClean="0">
                <a:solidFill>
                  <a:srgbClr val="002060"/>
                </a:solidFill>
              </a:rPr>
            </a:br>
            <a:endParaRPr lang="da-DK" dirty="0">
              <a:solidFill>
                <a:srgbClr val="00206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11886" y="1544855"/>
            <a:ext cx="11203174" cy="62133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2060"/>
              </a:buClr>
              <a:buSzPts val="2790"/>
              <a:buFont typeface="Wingdings" panose="05000000000000000000" pitchFamily="2" charset="2"/>
              <a:buChar char="§"/>
            </a:pPr>
            <a:r>
              <a:rPr lang="da-DK" dirty="0" smtClean="0"/>
              <a:t>Flere </a:t>
            </a:r>
            <a:r>
              <a:rPr lang="da-DK" dirty="0"/>
              <a:t>henvendelser på </a:t>
            </a:r>
            <a:r>
              <a:rPr lang="da-DK" dirty="0" smtClean="0"/>
              <a:t>tlf. og mails.</a:t>
            </a:r>
          </a:p>
          <a:p>
            <a:pPr>
              <a:lnSpc>
                <a:spcPct val="100000"/>
              </a:lnSpc>
              <a:buClr>
                <a:srgbClr val="002060"/>
              </a:buClr>
              <a:buSzPts val="2790"/>
              <a:buFont typeface="Wingdings" panose="05000000000000000000" pitchFamily="2" charset="2"/>
              <a:buChar char="§"/>
            </a:pPr>
            <a:r>
              <a:rPr lang="da-DK" dirty="0" smtClean="0"/>
              <a:t>Betydelig flere borgere kommer </a:t>
            </a:r>
            <a:r>
              <a:rPr lang="da-DK" dirty="0"/>
              <a:t>ind fra </a:t>
            </a:r>
            <a:r>
              <a:rPr lang="da-DK" dirty="0" smtClean="0"/>
              <a:t>gaden og får råd, vejledning</a:t>
            </a:r>
            <a:r>
              <a:rPr lang="da-DK" dirty="0"/>
              <a:t> </a:t>
            </a:r>
            <a:r>
              <a:rPr lang="da-DK" dirty="0" smtClean="0"/>
              <a:t>samt guidning ud i foreningslivet og fællesskaber.</a:t>
            </a:r>
            <a:endParaRPr lang="da-DK" dirty="0"/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2790"/>
              <a:buNone/>
            </a:pPr>
            <a:endParaRPr lang="da-DK" b="1" dirty="0" smtClean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136">
            <a:off x="5501108" y="3437182"/>
            <a:ext cx="6050693" cy="287847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255">
            <a:off x="1065548" y="3247929"/>
            <a:ext cx="2972388" cy="29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735</Words>
  <Application>Microsoft Office PowerPoint</Application>
  <PresentationFormat>Widescreen</PresentationFormat>
  <Paragraphs>122</Paragraphs>
  <Slides>17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Times New Roman</vt:lpstr>
      <vt:lpstr>Wingdings</vt:lpstr>
      <vt:lpstr>Office-tema</vt:lpstr>
      <vt:lpstr>Bestyrelsens årsberetning for 2023  - et udpluk af årets mange aktiviteter.</vt:lpstr>
      <vt:lpstr>2023 var året hvor vi tog hul på vores udviklingsplan for 2023 og 2024</vt:lpstr>
      <vt:lpstr>Påbegyndt bestyrelsesuddannelse i FriSe regi.</vt:lpstr>
      <vt:lpstr>Implementering af Socialkompas i Ikast-Brande Kommune   i et tæt samarbejde med jer - frivillige aktører - og kommunen. </vt:lpstr>
      <vt:lpstr>             Tankerne om en ”besøgsrunde”               blev konkrete i 2023 – og realiseret i 2024!</vt:lpstr>
      <vt:lpstr>KURSER i 2023 </vt:lpstr>
      <vt:lpstr>Istandsat nye og flere lokaler - Møllegade 18</vt:lpstr>
      <vt:lpstr>      Driftet 3 projekter i 2023:</vt:lpstr>
      <vt:lpstr>Fortsat stigning i antal henvendelser til Frivilligcenteret i 2023. </vt:lpstr>
      <vt:lpstr>Færdiggjort vores nye pjece </vt:lpstr>
      <vt:lpstr>Frivillig fordi….. fejret på Frivillig Fredag</vt:lpstr>
      <vt:lpstr>Samarbejdet med Ikast-Brande Kommune omkring  March Mod Ensomhed 2023</vt:lpstr>
      <vt:lpstr>Personalestatus i Frivilligcentret :</vt:lpstr>
      <vt:lpstr>Aktiviteter der allerede er eller vil blive opstartet i 2024:</vt:lpstr>
      <vt:lpstr>PowerPoint-præsentation</vt:lpstr>
      <vt:lpstr>TAK!!    </vt:lpstr>
      <vt:lpstr>Mange tak for i aften……..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generalforsamling i  Frivilligcenter  Ikast-Brande  d. 28. april 2022</dc:title>
  <dc:creator>Frivilligcenter Ikast-Brande</dc:creator>
  <cp:lastModifiedBy>Frivilligcenter Ikast-Brande</cp:lastModifiedBy>
  <cp:revision>131</cp:revision>
  <dcterms:created xsi:type="dcterms:W3CDTF">2022-04-27T08:12:03Z</dcterms:created>
  <dcterms:modified xsi:type="dcterms:W3CDTF">2024-05-07T11:18:46Z</dcterms:modified>
</cp:coreProperties>
</file>